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84E0"/>
    <a:srgbClr val="4685D2"/>
    <a:srgbClr val="0091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49" autoAdjust="0"/>
  </p:normalViewPr>
  <p:slideViewPr>
    <p:cSldViewPr>
      <p:cViewPr varScale="1">
        <p:scale>
          <a:sx n="104" d="100"/>
          <a:sy n="104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86DA-1A87-4267-8558-5C8F89D7A37D}" type="datetimeFigureOut">
              <a:rPr lang="cs-CZ" smtClean="0"/>
              <a:t>21.06.2023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8B971-0C52-4739-8367-4899854A1AE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8956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86DA-1A87-4267-8558-5C8F89D7A37D}" type="datetimeFigureOut">
              <a:rPr lang="cs-CZ" smtClean="0"/>
              <a:t>21.06.2023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8B971-0C52-4739-8367-4899854A1AE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4089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86DA-1A87-4267-8558-5C8F89D7A37D}" type="datetimeFigureOut">
              <a:rPr lang="cs-CZ" smtClean="0"/>
              <a:t>21.06.2023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8B971-0C52-4739-8367-4899854A1AE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6705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86DA-1A87-4267-8558-5C8F89D7A37D}" type="datetimeFigureOut">
              <a:rPr lang="cs-CZ" smtClean="0"/>
              <a:t>21.06.2023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8B971-0C52-4739-8367-4899854A1AE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0312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86DA-1A87-4267-8558-5C8F89D7A37D}" type="datetimeFigureOut">
              <a:rPr lang="cs-CZ" smtClean="0"/>
              <a:t>21.06.2023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8B971-0C52-4739-8367-4899854A1AE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2318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86DA-1A87-4267-8558-5C8F89D7A37D}" type="datetimeFigureOut">
              <a:rPr lang="cs-CZ" smtClean="0"/>
              <a:t>21.06.2023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8B971-0C52-4739-8367-4899854A1AE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3022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86DA-1A87-4267-8558-5C8F89D7A37D}" type="datetimeFigureOut">
              <a:rPr lang="cs-CZ" smtClean="0"/>
              <a:t>21.06.2023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8B971-0C52-4739-8367-4899854A1AE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6355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86DA-1A87-4267-8558-5C8F89D7A37D}" type="datetimeFigureOut">
              <a:rPr lang="cs-CZ" smtClean="0"/>
              <a:t>21.06.2023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8B971-0C52-4739-8367-4899854A1AE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5736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86DA-1A87-4267-8558-5C8F89D7A37D}" type="datetimeFigureOut">
              <a:rPr lang="cs-CZ" smtClean="0"/>
              <a:t>21.06.2023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8B971-0C52-4739-8367-4899854A1AE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0976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86DA-1A87-4267-8558-5C8F89D7A37D}" type="datetimeFigureOut">
              <a:rPr lang="cs-CZ" smtClean="0"/>
              <a:t>21.06.2023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8B971-0C52-4739-8367-4899854A1AE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3944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86DA-1A87-4267-8558-5C8F89D7A37D}" type="datetimeFigureOut">
              <a:rPr lang="cs-CZ" smtClean="0"/>
              <a:t>21.06.2023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8B971-0C52-4739-8367-4899854A1AE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8999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84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886DA-1A87-4267-8558-5C8F89D7A37D}" type="datetimeFigureOut">
              <a:rPr lang="cs-CZ" smtClean="0"/>
              <a:t>21.06.2023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8B971-0C52-4739-8367-4899854A1AE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4647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504" y="2607047"/>
            <a:ext cx="8928992" cy="1470025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ODLEHČOVACÍ SLUŽBA PRO LIDI S KOMBINOVANÝM A MENTÁLNÍM POSTIŽENÍM V OLOMOUCI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5373216"/>
            <a:ext cx="7776864" cy="864096"/>
          </a:xfrm>
        </p:spPr>
        <p:txBody>
          <a:bodyPr>
            <a:noAutofit/>
          </a:bodyPr>
          <a:lstStyle/>
          <a:p>
            <a:pPr algn="l"/>
            <a:r>
              <a:rPr lang="cs-CZ" sz="1400" dirty="0" smtClean="0">
                <a:solidFill>
                  <a:schemeClr val="bg1"/>
                </a:solidFill>
              </a:rPr>
              <a:t>     </a:t>
            </a:r>
          </a:p>
          <a:p>
            <a:pPr algn="l"/>
            <a:r>
              <a:rPr lang="cs-CZ" sz="1400" dirty="0" smtClean="0">
                <a:solidFill>
                  <a:schemeClr val="bg1"/>
                </a:solidFill>
              </a:rPr>
              <a:t>Bc. Vendula Solovská, vedoucí služby			</a:t>
            </a:r>
            <a:r>
              <a:rPr lang="cs-CZ" sz="1400" dirty="0">
                <a:solidFill>
                  <a:schemeClr val="bg1"/>
                </a:solidFill>
              </a:rPr>
              <a:t> </a:t>
            </a:r>
            <a:r>
              <a:rPr lang="cs-CZ" sz="1400" dirty="0" smtClean="0">
                <a:solidFill>
                  <a:schemeClr val="bg1"/>
                </a:solidFill>
              </a:rPr>
              <a:t>	      V Olomouci 22. 6. 2023</a:t>
            </a:r>
          </a:p>
          <a:p>
            <a:pPr algn="l"/>
            <a:endParaRPr lang="cs-CZ" sz="1400" dirty="0">
              <a:solidFill>
                <a:schemeClr val="bg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60648"/>
            <a:ext cx="2664296" cy="1594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68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549511"/>
            <a:ext cx="8064896" cy="61198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100" dirty="0" smtClean="0"/>
              <a:t>POSLÁNÍ A CÍLOVÁ SKUPINA SLUŽBY</a:t>
            </a:r>
          </a:p>
          <a:p>
            <a:pPr marL="0" indent="0" algn="ctr">
              <a:buNone/>
            </a:pPr>
            <a:endParaRPr lang="cs-CZ" sz="1900" dirty="0"/>
          </a:p>
          <a:p>
            <a:pPr marL="0" indent="0">
              <a:buNone/>
            </a:pPr>
            <a:r>
              <a:rPr lang="cs-CZ" sz="2200" dirty="0"/>
              <a:t>Odlehčovací služba </a:t>
            </a:r>
            <a:r>
              <a:rPr lang="cs-CZ" sz="2200" dirty="0" smtClean="0"/>
              <a:t>zajišťuje </a:t>
            </a:r>
            <a:r>
              <a:rPr lang="cs-CZ" sz="2200" dirty="0"/>
              <a:t>na přechodnou dobu péči a podporu lidem s mentálním </a:t>
            </a:r>
            <a:r>
              <a:rPr lang="cs-CZ" sz="2200" dirty="0" smtClean="0"/>
              <a:t>a kombinovaným postižením</a:t>
            </a:r>
            <a:r>
              <a:rPr lang="cs-CZ" sz="2200" dirty="0"/>
              <a:t>, </a:t>
            </a:r>
            <a:r>
              <a:rPr lang="cs-CZ" sz="2200" dirty="0" smtClean="0"/>
              <a:t>o </a:t>
            </a:r>
            <a:r>
              <a:rPr lang="cs-CZ" sz="2200" dirty="0"/>
              <a:t>které je pečováno v jejich domácím prostředí, a umožní tak jejich pečujícím získat čas pro nezbytný odpočinek a vyřízení osobních záležitostí.</a:t>
            </a:r>
          </a:p>
          <a:p>
            <a:pPr marL="0" indent="0">
              <a:buNone/>
            </a:pPr>
            <a:endParaRPr lang="cs-CZ" sz="2200" dirty="0" smtClean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dirty="0" smtClean="0"/>
              <a:t>Lidé ve </a:t>
            </a:r>
            <a:r>
              <a:rPr lang="cs-CZ" sz="2200" dirty="0"/>
              <a:t>věku od </a:t>
            </a:r>
            <a:r>
              <a:rPr lang="cs-CZ" sz="2200" dirty="0" smtClean="0"/>
              <a:t>6 </a:t>
            </a:r>
            <a:r>
              <a:rPr lang="cs-CZ" sz="2200" dirty="0"/>
              <a:t>do 64 let </a:t>
            </a:r>
            <a:r>
              <a:rPr lang="cs-CZ" sz="2200" dirty="0" smtClean="0"/>
              <a:t>žijící v Olomouci a v </a:t>
            </a:r>
            <a:r>
              <a:rPr lang="cs-CZ" sz="2200" dirty="0"/>
              <a:t>ORP </a:t>
            </a:r>
            <a:r>
              <a:rPr lang="cs-CZ" sz="2200" dirty="0" smtClean="0"/>
              <a:t>Olomouc</a:t>
            </a:r>
          </a:p>
          <a:p>
            <a:r>
              <a:rPr lang="cs-CZ" sz="2200" u="sng" dirty="0"/>
              <a:t>s mentálním </a:t>
            </a:r>
            <a:r>
              <a:rPr lang="cs-CZ" sz="2200" u="sng" dirty="0" smtClean="0"/>
              <a:t>postižením;</a:t>
            </a:r>
          </a:p>
          <a:p>
            <a:r>
              <a:rPr lang="cs-CZ" sz="2200" u="sng" dirty="0" smtClean="0"/>
              <a:t>s </a:t>
            </a:r>
            <a:r>
              <a:rPr lang="cs-CZ" sz="2200" u="sng" dirty="0"/>
              <a:t>poruchou autistického spektra nebo tělesným postižením vždy </a:t>
            </a:r>
            <a:r>
              <a:rPr lang="cs-CZ" sz="2200" u="sng" dirty="0" smtClean="0"/>
              <a:t/>
            </a:r>
            <a:br>
              <a:rPr lang="cs-CZ" sz="2200" u="sng" dirty="0" smtClean="0"/>
            </a:br>
            <a:r>
              <a:rPr lang="cs-CZ" sz="2200" u="sng" dirty="0" smtClean="0"/>
              <a:t>v </a:t>
            </a:r>
            <a:r>
              <a:rPr lang="cs-CZ" sz="2200" u="sng" dirty="0"/>
              <a:t>kombinaci s mentálním </a:t>
            </a:r>
            <a:r>
              <a:rPr lang="cs-CZ" sz="2200" u="sng" dirty="0" smtClean="0"/>
              <a:t>postižením.</a:t>
            </a:r>
          </a:p>
          <a:p>
            <a:pPr marL="0" indent="0">
              <a:buNone/>
            </a:pPr>
            <a:endParaRPr lang="cs-CZ" sz="2200" u="sng" dirty="0"/>
          </a:p>
          <a:p>
            <a:pPr marL="0" indent="0">
              <a:buNone/>
            </a:pPr>
            <a:r>
              <a:rPr lang="cs-CZ" sz="2200" dirty="0" smtClean="0"/>
              <a:t>Cílovou skupinou jsou také pečující osoby.</a:t>
            </a:r>
          </a:p>
          <a:p>
            <a:pPr marL="0" indent="0" algn="ctr">
              <a:buNone/>
            </a:pP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0671" y="6019626"/>
            <a:ext cx="1449841" cy="865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285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621519"/>
            <a:ext cx="8064896" cy="61198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100" dirty="0" smtClean="0"/>
              <a:t>AMBULANTNÍ SLUŽBA</a:t>
            </a:r>
            <a:endParaRPr lang="cs-CZ" sz="1900" dirty="0" smtClean="0"/>
          </a:p>
          <a:p>
            <a:pPr marL="0" indent="0">
              <a:buNone/>
            </a:pP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>Probíhá </a:t>
            </a:r>
            <a:r>
              <a:rPr lang="cs-CZ" sz="2200" dirty="0" smtClean="0"/>
              <a:t>v sídle SPOLU Olomouc na Dolním náměstí 38. Uživatelům je k dispozici šatna, kuchyňka, pracovna s hrami, výtvarnými pomůckami, didaktickými pomůckami, odpočinková místnost s knihovnou, PC, promítacím plátnem, sedacími vaky, sportovními pomůckami, hudebními nástroji, trampolínou apod.</a:t>
            </a:r>
          </a:p>
          <a:p>
            <a:pPr marL="0" indent="0">
              <a:buNone/>
            </a:pPr>
            <a:r>
              <a:rPr lang="cs-CZ" sz="2200" dirty="0" smtClean="0"/>
              <a:t/>
            </a:r>
            <a:br>
              <a:rPr lang="cs-CZ" sz="2200" dirty="0" smtClean="0"/>
            </a:br>
            <a:endParaRPr lang="cs-CZ" sz="2200" dirty="0" smtClean="0"/>
          </a:p>
          <a:p>
            <a:r>
              <a:rPr lang="cs-CZ" sz="2200" b="1" dirty="0" smtClean="0"/>
              <a:t>PRAVIDELNÁ </a:t>
            </a:r>
          </a:p>
          <a:p>
            <a:pPr marL="0" indent="0">
              <a:buNone/>
              <a:tabLst>
                <a:tab pos="361950" algn="l"/>
              </a:tabLst>
            </a:pPr>
            <a:r>
              <a:rPr lang="cs-CZ" sz="2200" dirty="0" smtClean="0"/>
              <a:t>	- 2x týdně dopoledne (úterý, čtvrtek)</a:t>
            </a:r>
          </a:p>
          <a:p>
            <a:pPr marL="0" indent="0">
              <a:buNone/>
              <a:tabLst>
                <a:tab pos="361950" algn="l"/>
              </a:tabLst>
            </a:pPr>
            <a:r>
              <a:rPr lang="cs-CZ" sz="2200" dirty="0"/>
              <a:t>	</a:t>
            </a:r>
            <a:r>
              <a:rPr lang="cs-CZ" sz="2200" dirty="0" smtClean="0"/>
              <a:t>- uživatelé mohou chodit opakovaně (pravidelně) nebo využít 	jednorázově, pokud se předem domluví s koordinátorem</a:t>
            </a:r>
            <a:endParaRPr lang="cs-CZ" sz="2200" dirty="0"/>
          </a:p>
          <a:p>
            <a:pPr marL="0" indent="0">
              <a:buNone/>
              <a:tabLst>
                <a:tab pos="361950" algn="l"/>
              </a:tabLst>
            </a:pPr>
            <a:r>
              <a:rPr lang="cs-CZ" sz="2200" dirty="0" smtClean="0"/>
              <a:t>	- maximální denní kapacita je 5 uživatelů.</a:t>
            </a:r>
          </a:p>
          <a:p>
            <a:pPr marL="0" indent="0">
              <a:buNone/>
            </a:pPr>
            <a:endParaRPr lang="cs-CZ" sz="2200" u="sng" dirty="0"/>
          </a:p>
          <a:p>
            <a:pPr marL="0" indent="0" algn="ctr">
              <a:buNone/>
            </a:pP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0671" y="6019626"/>
            <a:ext cx="1449841" cy="865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626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477503"/>
            <a:ext cx="8064896" cy="61198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100" dirty="0" smtClean="0"/>
              <a:t>AMBULANTNÍ SLUŽBA</a:t>
            </a:r>
            <a:endParaRPr lang="cs-CZ" sz="1900" dirty="0" smtClean="0"/>
          </a:p>
          <a:p>
            <a:endParaRPr lang="cs-CZ" sz="2200" b="1" dirty="0"/>
          </a:p>
          <a:p>
            <a:r>
              <a:rPr lang="cs-CZ" sz="2200" b="1" dirty="0" smtClean="0"/>
              <a:t>VÍKENDY</a:t>
            </a:r>
          </a:p>
          <a:p>
            <a:pPr marL="0" indent="0">
              <a:buNone/>
              <a:tabLst>
                <a:tab pos="361950" algn="l"/>
              </a:tabLst>
            </a:pPr>
            <a:r>
              <a:rPr lang="cs-CZ" sz="2200" dirty="0" smtClean="0"/>
              <a:t>	- nejméně 1x měsíčně, 9.00 – 17.00</a:t>
            </a:r>
          </a:p>
          <a:p>
            <a:pPr marL="0" indent="0">
              <a:buNone/>
              <a:tabLst>
                <a:tab pos="361950" algn="l"/>
              </a:tabLst>
            </a:pPr>
            <a:r>
              <a:rPr lang="cs-CZ" sz="2200" dirty="0"/>
              <a:t>	</a:t>
            </a:r>
            <a:r>
              <a:rPr lang="cs-CZ" sz="2200" dirty="0" smtClean="0"/>
              <a:t>- uživatelé se předem přihlašují </a:t>
            </a:r>
            <a:endParaRPr lang="cs-CZ" sz="2200" dirty="0"/>
          </a:p>
          <a:p>
            <a:pPr marL="0" indent="0">
              <a:buNone/>
              <a:tabLst>
                <a:tab pos="361950" algn="l"/>
              </a:tabLst>
            </a:pPr>
            <a:r>
              <a:rPr lang="cs-CZ" sz="2200" dirty="0" smtClean="0"/>
              <a:t>	- maximální denní kapacita je 5 uživatelů.</a:t>
            </a:r>
          </a:p>
          <a:p>
            <a:pPr marL="0" indent="0">
              <a:buNone/>
            </a:pPr>
            <a:endParaRPr lang="cs-CZ" sz="2200" u="sng" dirty="0" smtClean="0"/>
          </a:p>
          <a:p>
            <a:pPr marL="0" indent="0">
              <a:buNone/>
            </a:pPr>
            <a:endParaRPr lang="cs-CZ" sz="2200" u="sng" dirty="0"/>
          </a:p>
          <a:p>
            <a:r>
              <a:rPr lang="cs-CZ" sz="2200" b="1" dirty="0" smtClean="0"/>
              <a:t>TÝDNY</a:t>
            </a:r>
          </a:p>
          <a:p>
            <a:pPr marL="0" indent="0">
              <a:buNone/>
              <a:tabLst>
                <a:tab pos="361950" algn="l"/>
              </a:tabLst>
            </a:pPr>
            <a:r>
              <a:rPr lang="cs-CZ" sz="2200" dirty="0" smtClean="0"/>
              <a:t>	- pondělí-pátek v průběhu jarních prázdnin, </a:t>
            </a:r>
            <a:r>
              <a:rPr lang="cs-CZ" sz="2200" dirty="0"/>
              <a:t>1</a:t>
            </a:r>
            <a:r>
              <a:rPr lang="cs-CZ" sz="2200" dirty="0" smtClean="0"/>
              <a:t>x v červenci, </a:t>
            </a:r>
            <a:br>
              <a:rPr lang="cs-CZ" sz="2200" dirty="0" smtClean="0"/>
            </a:br>
            <a:r>
              <a:rPr lang="cs-CZ" sz="2200" dirty="0" smtClean="0"/>
              <a:t>	1x v 	srpnu</a:t>
            </a:r>
          </a:p>
          <a:p>
            <a:pPr marL="0" indent="0">
              <a:buNone/>
              <a:tabLst>
                <a:tab pos="361950" algn="l"/>
              </a:tabLst>
            </a:pPr>
            <a:r>
              <a:rPr lang="cs-CZ" sz="2200" dirty="0" smtClean="0"/>
              <a:t>	- </a:t>
            </a:r>
            <a:r>
              <a:rPr lang="cs-CZ" sz="2200" dirty="0"/>
              <a:t>uživatelé se předem přihlašují </a:t>
            </a:r>
          </a:p>
          <a:p>
            <a:pPr marL="0" indent="0">
              <a:buNone/>
              <a:tabLst>
                <a:tab pos="361950" algn="l"/>
              </a:tabLst>
            </a:pPr>
            <a:r>
              <a:rPr lang="cs-CZ" sz="2200" dirty="0"/>
              <a:t>	- maximální denní kapacita je 5 uživatelů.</a:t>
            </a:r>
          </a:p>
          <a:p>
            <a:pPr marL="0" indent="0" algn="ctr">
              <a:buNone/>
            </a:pP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0671" y="6019626"/>
            <a:ext cx="1449841" cy="865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822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621519"/>
            <a:ext cx="8064896" cy="61198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100" dirty="0" smtClean="0"/>
              <a:t>TERÉNNÍ SLUŽBA</a:t>
            </a:r>
            <a:endParaRPr lang="cs-CZ" sz="1900" dirty="0" smtClean="0"/>
          </a:p>
          <a:p>
            <a:pPr marL="0" indent="0">
              <a:buNone/>
            </a:pP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>Individuální služba </a:t>
            </a:r>
            <a:r>
              <a:rPr lang="cs-CZ" sz="2200" dirty="0"/>
              <a:t>poskytovaná v přirozeném prostředí </a:t>
            </a:r>
            <a:r>
              <a:rPr lang="cs-CZ" sz="2200" dirty="0" smtClean="0"/>
              <a:t>uživatele (doma, v okolí bydliště, na obvyklých místech a trasách). Náplň </a:t>
            </a:r>
            <a:r>
              <a:rPr lang="cs-CZ" sz="2200" dirty="0"/>
              <a:t>služby vychází z běžných aktivit, které je uživatel zvyklý </a:t>
            </a:r>
            <a:r>
              <a:rPr lang="cs-CZ" sz="2200" dirty="0" smtClean="0"/>
              <a:t>v </a:t>
            </a:r>
            <a:r>
              <a:rPr lang="cs-CZ" sz="2200" dirty="0"/>
              <a:t>daném čase realizovat s pečující osobou.</a:t>
            </a:r>
          </a:p>
          <a:p>
            <a:pPr marL="0" indent="0">
              <a:buNone/>
            </a:pP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>- jednorázová </a:t>
            </a:r>
            <a:r>
              <a:rPr lang="cs-CZ" sz="2200" dirty="0"/>
              <a:t>či opakovaná 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- může probíhat 24 h., 7 dnů v týdnu</a:t>
            </a:r>
          </a:p>
          <a:p>
            <a:pPr marL="0" indent="0">
              <a:buNone/>
            </a:pPr>
            <a:r>
              <a:rPr lang="cs-CZ" sz="2200" dirty="0" smtClean="0"/>
              <a:t>- minimální rozsah jednoho setkání je 2 h.</a:t>
            </a:r>
            <a:endParaRPr lang="cs-CZ" sz="2200" dirty="0"/>
          </a:p>
          <a:p>
            <a:pPr marL="0" indent="0">
              <a:buNone/>
              <a:tabLst>
                <a:tab pos="361950" algn="l"/>
              </a:tabLst>
            </a:pPr>
            <a:r>
              <a:rPr lang="cs-CZ" sz="2200" dirty="0" smtClean="0"/>
              <a:t>- okamžitá kapacita jsou 2 uživatelé.</a:t>
            </a:r>
          </a:p>
          <a:p>
            <a:pPr marL="0" indent="0">
              <a:buNone/>
            </a:pPr>
            <a:endParaRPr lang="cs-CZ" sz="2200" u="sng" dirty="0"/>
          </a:p>
          <a:p>
            <a:pPr marL="0" indent="0" algn="ctr">
              <a:buNone/>
            </a:pP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0671" y="6019626"/>
            <a:ext cx="1449841" cy="865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594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404664"/>
            <a:ext cx="8064896" cy="611984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4100" dirty="0" smtClean="0"/>
              <a:t>PŘÍKLADY Z PRAXE</a:t>
            </a:r>
            <a:endParaRPr lang="cs-CZ" sz="1900" dirty="0" smtClean="0"/>
          </a:p>
          <a:p>
            <a:endParaRPr lang="cs-CZ" sz="2200" b="1" dirty="0" smtClean="0"/>
          </a:p>
          <a:p>
            <a:r>
              <a:rPr lang="cs-CZ" sz="2200" b="1" dirty="0" smtClean="0"/>
              <a:t>ONDRA</a:t>
            </a:r>
            <a:r>
              <a:rPr lang="cs-CZ" sz="2200" dirty="0" smtClean="0"/>
              <a:t>, 6 let, MP + PAS, využívá terénní službu doma</a:t>
            </a:r>
          </a:p>
          <a:p>
            <a:pPr marL="0" indent="0">
              <a:buNone/>
            </a:pPr>
            <a:r>
              <a:rPr lang="cs-CZ" sz="2200" dirty="0" smtClean="0"/>
              <a:t>- žije s maminkou, potřebuje téměř neustálou přítomnost druhé osoby (zejména zajištění bezpečí a základních potřeb)</a:t>
            </a:r>
          </a:p>
          <a:p>
            <a:pPr marL="0" indent="0">
              <a:buNone/>
            </a:pPr>
            <a:r>
              <a:rPr lang="cs-CZ" sz="2200" dirty="0" smtClean="0"/>
              <a:t>- nebyl zvyklý na přítomnost jiné osoby, proto několik týdnů probíhalo pouze zvykání na nový režim, mapovali jsme jeho potřeby a zvyky, nyní při dodržení všeho potřebného zvládne jakéhokoli pracovníka po dobu několika hodin včetně noci.</a:t>
            </a:r>
          </a:p>
          <a:p>
            <a:pPr marL="0" indent="0">
              <a:buNone/>
            </a:pPr>
            <a:endParaRPr lang="cs-CZ" sz="2200" dirty="0" smtClean="0"/>
          </a:p>
          <a:p>
            <a:pPr marL="0" indent="0">
              <a:buNone/>
            </a:pPr>
            <a:endParaRPr lang="cs-CZ" sz="2200" dirty="0"/>
          </a:p>
          <a:p>
            <a:r>
              <a:rPr lang="cs-CZ" sz="2200" b="1" dirty="0" smtClean="0"/>
              <a:t>PETRA</a:t>
            </a:r>
            <a:r>
              <a:rPr lang="cs-CZ" sz="2200" dirty="0" smtClean="0"/>
              <a:t>, 26 let, MP + TP, využívá terénní službu doma</a:t>
            </a:r>
          </a:p>
          <a:p>
            <a:pPr marL="0" indent="0">
              <a:buNone/>
            </a:pPr>
            <a:r>
              <a:rPr lang="cs-CZ" sz="2200" dirty="0" smtClean="0"/>
              <a:t>- žije s oběma rodiči, kteří občas chtějí trávit víkendy mimo domov se svým společným koníčkem, potřebuje pomoc v sebeobsluze a komunikaci</a:t>
            </a:r>
          </a:p>
          <a:p>
            <a:pPr marL="0" indent="0">
              <a:buNone/>
            </a:pPr>
            <a:r>
              <a:rPr lang="cs-CZ" sz="2200" dirty="0" smtClean="0"/>
              <a:t>- služba probíhá jako celodenní asistence </a:t>
            </a:r>
            <a:br>
              <a:rPr lang="cs-CZ" sz="2200" dirty="0" smtClean="0"/>
            </a:br>
            <a:endParaRPr lang="cs-CZ" sz="2200" u="sng" dirty="0"/>
          </a:p>
          <a:p>
            <a:pPr marL="0" indent="0" algn="ctr">
              <a:buNone/>
            </a:pP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0671" y="6019626"/>
            <a:ext cx="1449841" cy="865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881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404664"/>
            <a:ext cx="8064896" cy="611984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4100" dirty="0" smtClean="0"/>
              <a:t>PŘÍKLADY Z PRAXE</a:t>
            </a:r>
            <a:endParaRPr lang="cs-CZ" sz="1900" dirty="0" smtClean="0"/>
          </a:p>
          <a:p>
            <a:pPr marL="0" indent="0">
              <a:buNone/>
            </a:pPr>
            <a:endParaRPr lang="cs-CZ" sz="2000" b="1" dirty="0" smtClean="0"/>
          </a:p>
          <a:p>
            <a:r>
              <a:rPr lang="cs-CZ" sz="2200" b="1" dirty="0" smtClean="0"/>
              <a:t>LUCKA</a:t>
            </a:r>
            <a:r>
              <a:rPr lang="cs-CZ" sz="2200" dirty="0" smtClean="0"/>
              <a:t>, 16 let, MP + projevy PAS, využívá víkendy, týdny + terénní službu doma</a:t>
            </a:r>
          </a:p>
          <a:p>
            <a:pPr marL="0" indent="0">
              <a:buNone/>
            </a:pPr>
            <a:r>
              <a:rPr lang="cs-CZ" sz="2200" dirty="0" smtClean="0"/>
              <a:t>- žije s rodiči a 2 sourozenci, potřebuje vysokou míru pozornosti, podporu v komunikaci a přizpůsobení denních aktivit vlastním potřebám</a:t>
            </a:r>
          </a:p>
          <a:p>
            <a:pPr marL="0" indent="0">
              <a:buNone/>
            </a:pPr>
            <a:r>
              <a:rPr lang="cs-CZ" sz="2200" dirty="0" smtClean="0"/>
              <a:t>- rodiče se chtějí/potřebují o víkendech věnovat dalším sourozencům a dát jim potřebnou pozornost</a:t>
            </a:r>
          </a:p>
          <a:p>
            <a:pPr marL="0" indent="0">
              <a:buNone/>
            </a:pPr>
            <a:r>
              <a:rPr lang="cs-CZ" sz="2200" dirty="0" smtClean="0"/>
              <a:t>- z důvodu změněné rodinné situace a zdravotního stavu Lucky v poslední době využívají nárazovou terénní službu v domácnosti.</a:t>
            </a:r>
          </a:p>
          <a:p>
            <a:pPr marL="0" indent="0">
              <a:buNone/>
            </a:pPr>
            <a:endParaRPr lang="cs-CZ" sz="2200" dirty="0" smtClean="0"/>
          </a:p>
          <a:p>
            <a:r>
              <a:rPr lang="cs-CZ" sz="2200" b="1" dirty="0" smtClean="0"/>
              <a:t>MIREK</a:t>
            </a:r>
            <a:r>
              <a:rPr lang="cs-CZ" sz="2200" dirty="0" smtClean="0"/>
              <a:t>, 36 let, MP, využívá pravidelnou ambulantní službu</a:t>
            </a:r>
          </a:p>
          <a:p>
            <a:pPr marL="0" indent="0">
              <a:buNone/>
            </a:pPr>
            <a:r>
              <a:rPr lang="cs-CZ" sz="2200" dirty="0" smtClean="0"/>
              <a:t>- žije s oběma rodiči, potřebuje vysokou míru pozornosti, táta se běžně stará o zajištění celodenních potřeb, proto vítá odlehčení, kdy může být doma sám a mít čas jen pro sebe.</a:t>
            </a:r>
            <a:br>
              <a:rPr lang="cs-CZ" sz="2200" dirty="0" smtClean="0"/>
            </a:br>
            <a:endParaRPr lang="cs-CZ" sz="2200" u="sng" dirty="0"/>
          </a:p>
          <a:p>
            <a:pPr marL="0" indent="0" algn="ctr">
              <a:buNone/>
            </a:pP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0671" y="6019626"/>
            <a:ext cx="1449841" cy="865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496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404664"/>
            <a:ext cx="8064896" cy="61198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100" dirty="0" smtClean="0"/>
              <a:t>SPOLUPRÁCE S DALŠÍMI SLUŽBAMI/ORGANIZACEMI</a:t>
            </a:r>
            <a:endParaRPr lang="cs-CZ" sz="1900" dirty="0" smtClean="0"/>
          </a:p>
          <a:p>
            <a:pPr marL="0" indent="0">
              <a:buNone/>
            </a:pPr>
            <a:endParaRPr lang="cs-CZ" sz="2000" b="1" dirty="0" smtClean="0"/>
          </a:p>
          <a:p>
            <a:r>
              <a:rPr lang="cs-CZ" sz="2200" dirty="0" smtClean="0"/>
              <a:t>V rámci SPOLU Olomouc: kazuistická spolupráce s Osobní asistencí, Sociálně aktivizační službou, Sociální rehabilitací</a:t>
            </a:r>
          </a:p>
          <a:p>
            <a:endParaRPr lang="cs-CZ" sz="2200" dirty="0"/>
          </a:p>
          <a:p>
            <a:r>
              <a:rPr lang="cs-CZ" sz="2200" dirty="0" smtClean="0"/>
              <a:t>Další poskytovatelé v Olomouci: kazuistická spolupráce, odkazování v případě naplněné kapacity nebo jiné cílové skupiny.</a:t>
            </a:r>
          </a:p>
          <a:p>
            <a:endParaRPr lang="cs-CZ" sz="2200" dirty="0"/>
          </a:p>
          <a:p>
            <a:r>
              <a:rPr lang="cs-CZ" sz="2200" dirty="0" smtClean="0"/>
              <a:t>VOŠ a VŠ: poskytování praxí a práce se studenty na pozici PSS, prezentace práce s cílovou skupinou.</a:t>
            </a:r>
            <a:br>
              <a:rPr lang="cs-CZ" sz="2200" dirty="0" smtClean="0"/>
            </a:br>
            <a:endParaRPr lang="cs-CZ" sz="2200" u="sng" dirty="0"/>
          </a:p>
          <a:p>
            <a:pPr marL="0" indent="0" algn="ctr">
              <a:buNone/>
            </a:pP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0671" y="6019626"/>
            <a:ext cx="1449841" cy="865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5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</TotalTime>
  <Words>399</Words>
  <Application>Microsoft Office PowerPoint</Application>
  <PresentationFormat>Předvádění na obrazovce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ODLEHČOVACÍ SLUŽBA PRO LIDI S KOMBINOVANÝM A MENTÁLNÍM POSTIŽENÍM V OLOMOUCI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Vendulka S</dc:creator>
  <cp:lastModifiedBy>Vendulka S</cp:lastModifiedBy>
  <cp:revision>39</cp:revision>
  <dcterms:created xsi:type="dcterms:W3CDTF">2023-05-22T08:18:36Z</dcterms:created>
  <dcterms:modified xsi:type="dcterms:W3CDTF">2023-06-21T09:19:08Z</dcterms:modified>
</cp:coreProperties>
</file>