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308" r:id="rId4"/>
    <p:sldId id="261" r:id="rId5"/>
    <p:sldId id="258" r:id="rId6"/>
    <p:sldId id="311" r:id="rId7"/>
    <p:sldId id="305" r:id="rId8"/>
    <p:sldId id="306" r:id="rId9"/>
    <p:sldId id="301" r:id="rId10"/>
    <p:sldId id="312" r:id="rId11"/>
    <p:sldId id="302" r:id="rId12"/>
    <p:sldId id="300" r:id="rId13"/>
    <p:sldId id="303" r:id="rId14"/>
    <p:sldId id="310" r:id="rId15"/>
    <p:sldId id="315" r:id="rId16"/>
    <p:sldId id="263" r:id="rId17"/>
    <p:sldId id="275" r:id="rId18"/>
    <p:sldId id="299" r:id="rId19"/>
    <p:sldId id="281" r:id="rId20"/>
    <p:sldId id="282" r:id="rId21"/>
    <p:sldId id="262" r:id="rId22"/>
    <p:sldId id="274" r:id="rId23"/>
    <p:sldId id="283" r:id="rId24"/>
    <p:sldId id="316" r:id="rId25"/>
    <p:sldId id="317" r:id="rId26"/>
    <p:sldId id="285" r:id="rId27"/>
    <p:sldId id="284" r:id="rId28"/>
    <p:sldId id="279" r:id="rId29"/>
    <p:sldId id="309" r:id="rId30"/>
  </p:sldIdLst>
  <p:sldSz cx="12188825" cy="6858000"/>
  <p:notesSz cx="6858000" cy="9144000"/>
  <p:embeddedFontLs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Palatino Linotype" panose="02040502050505030304" pitchFamily="18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g9OnESdtDrjrdQ0BdfOKgkaXWp0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2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orient="horz" pos="2784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Poměr smluv T x A forma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08D-4637-BBE5-B23C91A63C3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08D-4637-BBE5-B23C91A63C3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08D-4637-BBE5-B23C91A63C39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List1!$A$2:$A$4</c:f>
              <c:strCache>
                <c:ptCount val="3"/>
                <c:pt idx="0">
                  <c:v>Terénní forma</c:v>
                </c:pt>
                <c:pt idx="1">
                  <c:v>Ambulantní forma</c:v>
                </c:pt>
                <c:pt idx="2">
                  <c:v>Terénní a ambulantní forma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9</c:v>
                </c:pt>
                <c:pt idx="1">
                  <c:v>19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08D-4637-BBE5-B23C91A63C3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1" dirty="0"/>
              <a:t>Struktura klientů dle věku</a:t>
            </a:r>
          </a:p>
        </c:rich>
      </c:tx>
      <c:layout>
        <c:manualLayout>
          <c:xMode val="edge"/>
          <c:yMode val="edge"/>
          <c:x val="0.32129207274550176"/>
          <c:y val="3.04766841367659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4.7054086306681994E-2"/>
          <c:y val="0.1104077414838804"/>
          <c:w val="0.93575393591071887"/>
          <c:h val="0.778634238441011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List1!$A$2:$A$7</c:f>
              <c:strCache>
                <c:ptCount val="6"/>
                <c:pt idx="0">
                  <c:v>1 až 6</c:v>
                </c:pt>
                <c:pt idx="1">
                  <c:v>7 až 10</c:v>
                </c:pt>
                <c:pt idx="2">
                  <c:v>11 až 15</c:v>
                </c:pt>
                <c:pt idx="3">
                  <c:v>16 až 18</c:v>
                </c:pt>
                <c:pt idx="4">
                  <c:v>19 až 26</c:v>
                </c:pt>
                <c:pt idx="5">
                  <c:v>27 až 64</c:v>
                </c:pt>
              </c:strCache>
            </c:strRef>
          </c:cat>
          <c:val>
            <c:numRef>
              <c:f>List1!$B$2:$B$7</c:f>
              <c:numCache>
                <c:formatCode>General</c:formatCode>
                <c:ptCount val="6"/>
                <c:pt idx="0">
                  <c:v>2</c:v>
                </c:pt>
                <c:pt idx="1">
                  <c:v>5</c:v>
                </c:pt>
                <c:pt idx="2">
                  <c:v>4</c:v>
                </c:pt>
                <c:pt idx="3">
                  <c:v>3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0B-4FC7-A5CD-80B9977BAC51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List1!$A$2:$A$7</c:f>
              <c:strCache>
                <c:ptCount val="6"/>
                <c:pt idx="0">
                  <c:v>1 až 6</c:v>
                </c:pt>
                <c:pt idx="1">
                  <c:v>7 až 10</c:v>
                </c:pt>
                <c:pt idx="2">
                  <c:v>11 až 15</c:v>
                </c:pt>
                <c:pt idx="3">
                  <c:v>16 až 18</c:v>
                </c:pt>
                <c:pt idx="4">
                  <c:v>19 až 26</c:v>
                </c:pt>
                <c:pt idx="5">
                  <c:v>27 až 64</c:v>
                </c:pt>
              </c:strCache>
            </c:strRef>
          </c:cat>
          <c:val>
            <c:numRef>
              <c:f>List1!$C$2:$C$7</c:f>
              <c:numCache>
                <c:formatCode>General</c:formatCode>
                <c:ptCount val="6"/>
                <c:pt idx="0">
                  <c:v>4</c:v>
                </c:pt>
                <c:pt idx="1">
                  <c:v>9</c:v>
                </c:pt>
                <c:pt idx="2">
                  <c:v>6</c:v>
                </c:pt>
                <c:pt idx="3">
                  <c:v>1</c:v>
                </c:pt>
                <c:pt idx="4">
                  <c:v>4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0B-4FC7-A5CD-80B9977BAC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1193120"/>
        <c:axId val="591191320"/>
      </c:barChart>
      <c:catAx>
        <c:axId val="591193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91191320"/>
        <c:crosses val="autoZero"/>
        <c:auto val="1"/>
        <c:lblAlgn val="ctr"/>
        <c:lblOffset val="100"/>
        <c:noMultiLvlLbl val="0"/>
      </c:catAx>
      <c:valAx>
        <c:axId val="591191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91193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467220362390155"/>
          <c:y val="0.9408368369521396"/>
          <c:w val="0.29502639897719424"/>
          <c:h val="4.50970011385838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1" dirty="0"/>
              <a:t>Počet klientů dle ORP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6450537619886083"/>
          <c:y val="0.11349029840937921"/>
          <c:w val="0.85572521780094546"/>
          <c:h val="0.7802402175566375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List1!$A$2:$A$9</c:f>
              <c:strCache>
                <c:ptCount val="8"/>
                <c:pt idx="0">
                  <c:v>Olomouc</c:v>
                </c:pt>
                <c:pt idx="1">
                  <c:v>Konice</c:v>
                </c:pt>
                <c:pt idx="2">
                  <c:v>Prostějov</c:v>
                </c:pt>
                <c:pt idx="3">
                  <c:v>Litovel</c:v>
                </c:pt>
                <c:pt idx="4">
                  <c:v>Šumperk</c:v>
                </c:pt>
                <c:pt idx="5">
                  <c:v>Uničov</c:v>
                </c:pt>
                <c:pt idx="6">
                  <c:v>Přerov</c:v>
                </c:pt>
                <c:pt idx="7">
                  <c:v>Mohelnice</c:v>
                </c:pt>
              </c:strCache>
            </c:strRef>
          </c:cat>
          <c:val>
            <c:numRef>
              <c:f>List1!$B$2:$B$9</c:f>
              <c:numCache>
                <c:formatCode>General</c:formatCode>
                <c:ptCount val="8"/>
                <c:pt idx="0">
                  <c:v>14</c:v>
                </c:pt>
                <c:pt idx="1">
                  <c:v>1</c:v>
                </c:pt>
                <c:pt idx="2">
                  <c:v>5</c:v>
                </c:pt>
                <c:pt idx="3">
                  <c:v>3</c:v>
                </c:pt>
                <c:pt idx="4">
                  <c:v>3</c:v>
                </c:pt>
                <c:pt idx="5">
                  <c:v>1</c:v>
                </c:pt>
                <c:pt idx="6">
                  <c:v>2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01-42F7-B66B-B83F6DC872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9"/>
        <c:axId val="661734376"/>
        <c:axId val="661732576"/>
      </c:barChart>
      <c:catAx>
        <c:axId val="6617343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61732576"/>
        <c:crosses val="autoZero"/>
        <c:auto val="1"/>
        <c:lblAlgn val="ctr"/>
        <c:lblOffset val="100"/>
        <c:noMultiLvlLbl val="0"/>
      </c:catAx>
      <c:valAx>
        <c:axId val="6617325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61734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17998B-B70E-427C-8720-A199B310ABE1}" type="doc">
      <dgm:prSet loTypeId="urn:microsoft.com/office/officeart/2005/8/layout/cycle2" loCatId="cycle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cs-CZ"/>
        </a:p>
      </dgm:t>
    </dgm:pt>
    <dgm:pt modelId="{77A5D656-AD52-4280-B99D-FCC45928520F}">
      <dgm:prSet phldrT="[Text]"/>
      <dgm:spPr/>
      <dgm:t>
        <a:bodyPr/>
        <a:lstStyle/>
        <a:p>
          <a:r>
            <a:rPr lang="cs-CZ" dirty="0"/>
            <a:t>Absence podpory, pomoci</a:t>
          </a:r>
        </a:p>
      </dgm:t>
    </dgm:pt>
    <dgm:pt modelId="{BFDF8AC6-502C-4AAF-B35B-36EA6AE0281C}" type="parTrans" cxnId="{6204668A-A1E9-4091-B84C-9B0879D6C759}">
      <dgm:prSet/>
      <dgm:spPr/>
      <dgm:t>
        <a:bodyPr/>
        <a:lstStyle/>
        <a:p>
          <a:endParaRPr lang="cs-CZ"/>
        </a:p>
      </dgm:t>
    </dgm:pt>
    <dgm:pt modelId="{AC21F812-2906-478E-8D75-D87271F635A0}" type="sibTrans" cxnId="{6204668A-A1E9-4091-B84C-9B0879D6C759}">
      <dgm:prSet/>
      <dgm:spPr/>
      <dgm:t>
        <a:bodyPr/>
        <a:lstStyle/>
        <a:p>
          <a:endParaRPr lang="cs-CZ"/>
        </a:p>
      </dgm:t>
    </dgm:pt>
    <dgm:pt modelId="{DAC4E7CA-A791-4B90-A694-3D5F1789EC06}">
      <dgm:prSet phldrT="[Text]"/>
      <dgm:spPr/>
      <dgm:t>
        <a:bodyPr/>
        <a:lstStyle/>
        <a:p>
          <a:r>
            <a:rPr lang="cs-CZ" dirty="0"/>
            <a:t>Nemožnost pracovat</a:t>
          </a:r>
        </a:p>
      </dgm:t>
    </dgm:pt>
    <dgm:pt modelId="{92233BD6-90D1-4C87-A335-AB21C1215636}" type="parTrans" cxnId="{BEA02248-B8FC-4431-8DD9-55622D6D42A2}">
      <dgm:prSet/>
      <dgm:spPr/>
      <dgm:t>
        <a:bodyPr/>
        <a:lstStyle/>
        <a:p>
          <a:endParaRPr lang="cs-CZ"/>
        </a:p>
      </dgm:t>
    </dgm:pt>
    <dgm:pt modelId="{63E7973C-C490-4092-8BFA-AFEDC1DE5A94}" type="sibTrans" cxnId="{BEA02248-B8FC-4431-8DD9-55622D6D42A2}">
      <dgm:prSet/>
      <dgm:spPr/>
      <dgm:t>
        <a:bodyPr/>
        <a:lstStyle/>
        <a:p>
          <a:endParaRPr lang="cs-CZ"/>
        </a:p>
      </dgm:t>
    </dgm:pt>
    <dgm:pt modelId="{E83A38CA-3CF7-49FD-A81E-8DECD6D739F6}">
      <dgm:prSet phldrT="[Text]"/>
      <dgm:spPr/>
      <dgm:t>
        <a:bodyPr/>
        <a:lstStyle/>
        <a:p>
          <a:r>
            <a:rPr lang="cs-CZ" dirty="0"/>
            <a:t>Absence odpočinku</a:t>
          </a:r>
        </a:p>
      </dgm:t>
    </dgm:pt>
    <dgm:pt modelId="{AD67294D-5B0F-4A18-9C3F-3299F781B2B2}" type="parTrans" cxnId="{49131EC2-E295-4EB2-AEBF-E755822AA09D}">
      <dgm:prSet/>
      <dgm:spPr/>
      <dgm:t>
        <a:bodyPr/>
        <a:lstStyle/>
        <a:p>
          <a:endParaRPr lang="cs-CZ"/>
        </a:p>
      </dgm:t>
    </dgm:pt>
    <dgm:pt modelId="{B368E076-9848-4BA2-A594-3401ABA33A28}" type="sibTrans" cxnId="{49131EC2-E295-4EB2-AEBF-E755822AA09D}">
      <dgm:prSet/>
      <dgm:spPr/>
      <dgm:t>
        <a:bodyPr/>
        <a:lstStyle/>
        <a:p>
          <a:endParaRPr lang="cs-CZ"/>
        </a:p>
      </dgm:t>
    </dgm:pt>
    <dgm:pt modelId="{D0C2C508-BFFF-4BC3-BE84-428832499F44}">
      <dgm:prSet phldrT="[Text]"/>
      <dgm:spPr/>
      <dgm:t>
        <a:bodyPr/>
        <a:lstStyle/>
        <a:p>
          <a:r>
            <a:rPr lang="cs-CZ" dirty="0"/>
            <a:t>Zhoršení zdraví</a:t>
          </a:r>
        </a:p>
      </dgm:t>
    </dgm:pt>
    <dgm:pt modelId="{36607B8C-85AD-496C-A39A-FB8AD777BE21}" type="parTrans" cxnId="{E8CF734A-4D6E-42B5-9111-1B7334E7EFB1}">
      <dgm:prSet/>
      <dgm:spPr/>
      <dgm:t>
        <a:bodyPr/>
        <a:lstStyle/>
        <a:p>
          <a:endParaRPr lang="cs-CZ"/>
        </a:p>
      </dgm:t>
    </dgm:pt>
    <dgm:pt modelId="{273E0DED-CC38-4FD9-AF20-182EDF736628}" type="sibTrans" cxnId="{E8CF734A-4D6E-42B5-9111-1B7334E7EFB1}">
      <dgm:prSet/>
      <dgm:spPr/>
      <dgm:t>
        <a:bodyPr/>
        <a:lstStyle/>
        <a:p>
          <a:endParaRPr lang="cs-CZ"/>
        </a:p>
      </dgm:t>
    </dgm:pt>
    <dgm:pt modelId="{6F3A109E-3888-47AB-BA8A-94316A4D24B7}">
      <dgm:prSet phldrT="[Text]"/>
      <dgm:spPr/>
      <dgm:t>
        <a:bodyPr/>
        <a:lstStyle/>
        <a:p>
          <a:r>
            <a:rPr lang="cs-CZ" dirty="0"/>
            <a:t>Rozpad rodiny</a:t>
          </a:r>
        </a:p>
      </dgm:t>
    </dgm:pt>
    <dgm:pt modelId="{EC077357-7777-47E7-9448-69D34FB9E829}" type="parTrans" cxnId="{5323BA74-D5DA-4F70-AFD6-5FE2A55665E9}">
      <dgm:prSet/>
      <dgm:spPr/>
      <dgm:t>
        <a:bodyPr/>
        <a:lstStyle/>
        <a:p>
          <a:endParaRPr lang="cs-CZ"/>
        </a:p>
      </dgm:t>
    </dgm:pt>
    <dgm:pt modelId="{0063DC51-878E-4AEA-9846-95453DF637F1}" type="sibTrans" cxnId="{5323BA74-D5DA-4F70-AFD6-5FE2A55665E9}">
      <dgm:prSet/>
      <dgm:spPr/>
      <dgm:t>
        <a:bodyPr/>
        <a:lstStyle/>
        <a:p>
          <a:endParaRPr lang="cs-CZ"/>
        </a:p>
      </dgm:t>
    </dgm:pt>
    <dgm:pt modelId="{50ECE5EE-B251-498D-B28A-C77CFE185A89}">
      <dgm:prSet phldrT="[Text]"/>
      <dgm:spPr/>
      <dgm:t>
        <a:bodyPr/>
        <a:lstStyle/>
        <a:p>
          <a:r>
            <a:rPr lang="cs-CZ" dirty="0"/>
            <a:t> péče 24/7</a:t>
          </a:r>
        </a:p>
      </dgm:t>
    </dgm:pt>
    <dgm:pt modelId="{B034F799-977C-477D-A931-46FACCA9D875}" type="parTrans" cxnId="{D77C44D5-AC22-4D29-86DA-EEF3C6DCC42D}">
      <dgm:prSet/>
      <dgm:spPr/>
      <dgm:t>
        <a:bodyPr/>
        <a:lstStyle/>
        <a:p>
          <a:endParaRPr lang="cs-CZ"/>
        </a:p>
      </dgm:t>
    </dgm:pt>
    <dgm:pt modelId="{6B47C3A2-0E69-4704-BAF4-CAD69E231D85}" type="sibTrans" cxnId="{D77C44D5-AC22-4D29-86DA-EEF3C6DCC42D}">
      <dgm:prSet/>
      <dgm:spPr/>
      <dgm:t>
        <a:bodyPr/>
        <a:lstStyle/>
        <a:p>
          <a:endParaRPr lang="cs-CZ"/>
        </a:p>
      </dgm:t>
    </dgm:pt>
    <dgm:pt modelId="{D1B836AD-7B3F-45E3-9009-5741DE5A8B88}">
      <dgm:prSet phldrT="[Text]"/>
      <dgm:spPr/>
      <dgm:t>
        <a:bodyPr/>
        <a:lstStyle/>
        <a:p>
          <a:r>
            <a:rPr lang="cs-CZ" dirty="0"/>
            <a:t>Nedostatek financí</a:t>
          </a:r>
        </a:p>
      </dgm:t>
    </dgm:pt>
    <dgm:pt modelId="{E78C3626-DB55-4ED5-97A0-17FB07F4C066}" type="parTrans" cxnId="{473ADC46-8DA9-414A-8E23-1A7EE8BBEDAC}">
      <dgm:prSet/>
      <dgm:spPr/>
      <dgm:t>
        <a:bodyPr/>
        <a:lstStyle/>
        <a:p>
          <a:endParaRPr lang="cs-CZ"/>
        </a:p>
      </dgm:t>
    </dgm:pt>
    <dgm:pt modelId="{C0F338F9-A8BA-416F-89C1-A66A68B926F8}" type="sibTrans" cxnId="{473ADC46-8DA9-414A-8E23-1A7EE8BBEDAC}">
      <dgm:prSet/>
      <dgm:spPr/>
      <dgm:t>
        <a:bodyPr/>
        <a:lstStyle/>
        <a:p>
          <a:endParaRPr lang="cs-CZ"/>
        </a:p>
      </dgm:t>
    </dgm:pt>
    <dgm:pt modelId="{2A04E8CE-1894-4A08-A21D-0B557DE2C047}" type="pres">
      <dgm:prSet presAssocID="{9017998B-B70E-427C-8720-A199B310ABE1}" presName="cycle" presStyleCnt="0">
        <dgm:presLayoutVars>
          <dgm:dir/>
          <dgm:resizeHandles val="exact"/>
        </dgm:presLayoutVars>
      </dgm:prSet>
      <dgm:spPr/>
    </dgm:pt>
    <dgm:pt modelId="{10F3A6A5-742A-454D-BCB2-89317092C078}" type="pres">
      <dgm:prSet presAssocID="{77A5D656-AD52-4280-B99D-FCC45928520F}" presName="node" presStyleLbl="node1" presStyleIdx="0" presStyleCnt="7">
        <dgm:presLayoutVars>
          <dgm:bulletEnabled val="1"/>
        </dgm:presLayoutVars>
      </dgm:prSet>
      <dgm:spPr/>
    </dgm:pt>
    <dgm:pt modelId="{28B89EE8-FE6E-42FF-817E-BEED30CC9DAC}" type="pres">
      <dgm:prSet presAssocID="{AC21F812-2906-478E-8D75-D87271F635A0}" presName="sibTrans" presStyleLbl="sibTrans2D1" presStyleIdx="0" presStyleCnt="7"/>
      <dgm:spPr/>
    </dgm:pt>
    <dgm:pt modelId="{12C615D9-E97B-4470-B29B-062863686913}" type="pres">
      <dgm:prSet presAssocID="{AC21F812-2906-478E-8D75-D87271F635A0}" presName="connectorText" presStyleLbl="sibTrans2D1" presStyleIdx="0" presStyleCnt="7"/>
      <dgm:spPr/>
    </dgm:pt>
    <dgm:pt modelId="{8327E2E7-79E3-4EF1-88EF-67A33933C91C}" type="pres">
      <dgm:prSet presAssocID="{50ECE5EE-B251-498D-B28A-C77CFE185A89}" presName="node" presStyleLbl="node1" presStyleIdx="1" presStyleCnt="7">
        <dgm:presLayoutVars>
          <dgm:bulletEnabled val="1"/>
        </dgm:presLayoutVars>
      </dgm:prSet>
      <dgm:spPr/>
    </dgm:pt>
    <dgm:pt modelId="{A5D55DB2-8811-4D7B-A4AD-340811F3DEDB}" type="pres">
      <dgm:prSet presAssocID="{6B47C3A2-0E69-4704-BAF4-CAD69E231D85}" presName="sibTrans" presStyleLbl="sibTrans2D1" presStyleIdx="1" presStyleCnt="7"/>
      <dgm:spPr/>
    </dgm:pt>
    <dgm:pt modelId="{7FD1CC5E-4C13-4A80-B48B-F06F9A7E9EFD}" type="pres">
      <dgm:prSet presAssocID="{6B47C3A2-0E69-4704-BAF4-CAD69E231D85}" presName="connectorText" presStyleLbl="sibTrans2D1" presStyleIdx="1" presStyleCnt="7"/>
      <dgm:spPr/>
    </dgm:pt>
    <dgm:pt modelId="{668BFCBC-E6D3-4E58-8B8D-4EFF74AAB69C}" type="pres">
      <dgm:prSet presAssocID="{DAC4E7CA-A791-4B90-A694-3D5F1789EC06}" presName="node" presStyleLbl="node1" presStyleIdx="2" presStyleCnt="7" custRadScaleRad="100382" custRadScaleInc="3590">
        <dgm:presLayoutVars>
          <dgm:bulletEnabled val="1"/>
        </dgm:presLayoutVars>
      </dgm:prSet>
      <dgm:spPr/>
    </dgm:pt>
    <dgm:pt modelId="{6FA23EFD-EA0C-4F28-AD76-DF7659ED0B82}" type="pres">
      <dgm:prSet presAssocID="{63E7973C-C490-4092-8BFA-AFEDC1DE5A94}" presName="sibTrans" presStyleLbl="sibTrans2D1" presStyleIdx="2" presStyleCnt="7"/>
      <dgm:spPr/>
    </dgm:pt>
    <dgm:pt modelId="{FDE607EF-8662-4DDF-BAE6-56FB89698323}" type="pres">
      <dgm:prSet presAssocID="{63E7973C-C490-4092-8BFA-AFEDC1DE5A94}" presName="connectorText" presStyleLbl="sibTrans2D1" presStyleIdx="2" presStyleCnt="7"/>
      <dgm:spPr/>
    </dgm:pt>
    <dgm:pt modelId="{21D8B49A-76E8-4C9E-B77F-8D7ED9C13E2E}" type="pres">
      <dgm:prSet presAssocID="{D1B836AD-7B3F-45E3-9009-5741DE5A8B88}" presName="node" presStyleLbl="node1" presStyleIdx="3" presStyleCnt="7">
        <dgm:presLayoutVars>
          <dgm:bulletEnabled val="1"/>
        </dgm:presLayoutVars>
      </dgm:prSet>
      <dgm:spPr/>
    </dgm:pt>
    <dgm:pt modelId="{2E0CC988-41EE-4765-AF49-16AA6B02C8CE}" type="pres">
      <dgm:prSet presAssocID="{C0F338F9-A8BA-416F-89C1-A66A68B926F8}" presName="sibTrans" presStyleLbl="sibTrans2D1" presStyleIdx="3" presStyleCnt="7"/>
      <dgm:spPr/>
    </dgm:pt>
    <dgm:pt modelId="{8750E766-02A0-481B-BFF7-388E6119EC37}" type="pres">
      <dgm:prSet presAssocID="{C0F338F9-A8BA-416F-89C1-A66A68B926F8}" presName="connectorText" presStyleLbl="sibTrans2D1" presStyleIdx="3" presStyleCnt="7"/>
      <dgm:spPr/>
    </dgm:pt>
    <dgm:pt modelId="{51ACB87F-9798-4ADB-A5CF-C1B0E4D55A58}" type="pres">
      <dgm:prSet presAssocID="{E83A38CA-3CF7-49FD-A81E-8DECD6D739F6}" presName="node" presStyleLbl="node1" presStyleIdx="4" presStyleCnt="7">
        <dgm:presLayoutVars>
          <dgm:bulletEnabled val="1"/>
        </dgm:presLayoutVars>
      </dgm:prSet>
      <dgm:spPr/>
    </dgm:pt>
    <dgm:pt modelId="{A915F4BD-5935-4BE0-9CA8-DCE910ACF231}" type="pres">
      <dgm:prSet presAssocID="{B368E076-9848-4BA2-A594-3401ABA33A28}" presName="sibTrans" presStyleLbl="sibTrans2D1" presStyleIdx="4" presStyleCnt="7"/>
      <dgm:spPr/>
    </dgm:pt>
    <dgm:pt modelId="{779175CD-50A7-4D46-9334-FDE10A1A0A2C}" type="pres">
      <dgm:prSet presAssocID="{B368E076-9848-4BA2-A594-3401ABA33A28}" presName="connectorText" presStyleLbl="sibTrans2D1" presStyleIdx="4" presStyleCnt="7"/>
      <dgm:spPr/>
    </dgm:pt>
    <dgm:pt modelId="{77D5A68F-4907-411D-836E-D9519D50C96B}" type="pres">
      <dgm:prSet presAssocID="{D0C2C508-BFFF-4BC3-BE84-428832499F44}" presName="node" presStyleLbl="node1" presStyleIdx="5" presStyleCnt="7">
        <dgm:presLayoutVars>
          <dgm:bulletEnabled val="1"/>
        </dgm:presLayoutVars>
      </dgm:prSet>
      <dgm:spPr/>
    </dgm:pt>
    <dgm:pt modelId="{84D59253-BC0E-4C39-970F-4A4811439199}" type="pres">
      <dgm:prSet presAssocID="{273E0DED-CC38-4FD9-AF20-182EDF736628}" presName="sibTrans" presStyleLbl="sibTrans2D1" presStyleIdx="5" presStyleCnt="7"/>
      <dgm:spPr/>
    </dgm:pt>
    <dgm:pt modelId="{3E2F619B-5760-47F8-B545-9B49260FFE4D}" type="pres">
      <dgm:prSet presAssocID="{273E0DED-CC38-4FD9-AF20-182EDF736628}" presName="connectorText" presStyleLbl="sibTrans2D1" presStyleIdx="5" presStyleCnt="7"/>
      <dgm:spPr/>
    </dgm:pt>
    <dgm:pt modelId="{AE6F3370-9A8E-4257-B3E1-C53177C26F4E}" type="pres">
      <dgm:prSet presAssocID="{6F3A109E-3888-47AB-BA8A-94316A4D24B7}" presName="node" presStyleLbl="node1" presStyleIdx="6" presStyleCnt="7">
        <dgm:presLayoutVars>
          <dgm:bulletEnabled val="1"/>
        </dgm:presLayoutVars>
      </dgm:prSet>
      <dgm:spPr/>
    </dgm:pt>
    <dgm:pt modelId="{AC8A7751-7A57-41B4-AF84-2BB98843F9BC}" type="pres">
      <dgm:prSet presAssocID="{0063DC51-878E-4AEA-9846-95453DF637F1}" presName="sibTrans" presStyleLbl="sibTrans2D1" presStyleIdx="6" presStyleCnt="7"/>
      <dgm:spPr/>
    </dgm:pt>
    <dgm:pt modelId="{DAFCAD61-2AB0-407D-BE7C-23D294F1A65A}" type="pres">
      <dgm:prSet presAssocID="{0063DC51-878E-4AEA-9846-95453DF637F1}" presName="connectorText" presStyleLbl="sibTrans2D1" presStyleIdx="6" presStyleCnt="7"/>
      <dgm:spPr/>
    </dgm:pt>
  </dgm:ptLst>
  <dgm:cxnLst>
    <dgm:cxn modelId="{2C484006-180F-42E0-99A8-D7C14986F670}" type="presOf" srcId="{6B47C3A2-0E69-4704-BAF4-CAD69E231D85}" destId="{A5D55DB2-8811-4D7B-A4AD-340811F3DEDB}" srcOrd="0" destOrd="0" presId="urn:microsoft.com/office/officeart/2005/8/layout/cycle2"/>
    <dgm:cxn modelId="{FC42450A-FC37-4BBF-ACB6-9C3FF062BB46}" type="presOf" srcId="{50ECE5EE-B251-498D-B28A-C77CFE185A89}" destId="{8327E2E7-79E3-4EF1-88EF-67A33933C91C}" srcOrd="0" destOrd="0" presId="urn:microsoft.com/office/officeart/2005/8/layout/cycle2"/>
    <dgm:cxn modelId="{BA528C20-5119-4CD3-95E9-2ED58DECEC98}" type="presOf" srcId="{273E0DED-CC38-4FD9-AF20-182EDF736628}" destId="{84D59253-BC0E-4C39-970F-4A4811439199}" srcOrd="0" destOrd="0" presId="urn:microsoft.com/office/officeart/2005/8/layout/cycle2"/>
    <dgm:cxn modelId="{AAA25F39-62E0-4FA6-97EC-D7A9BDA50E4A}" type="presOf" srcId="{AC21F812-2906-478E-8D75-D87271F635A0}" destId="{28B89EE8-FE6E-42FF-817E-BEED30CC9DAC}" srcOrd="0" destOrd="0" presId="urn:microsoft.com/office/officeart/2005/8/layout/cycle2"/>
    <dgm:cxn modelId="{D9D2AB3A-386A-4BCF-8CE5-DDBB11AED84B}" type="presOf" srcId="{6F3A109E-3888-47AB-BA8A-94316A4D24B7}" destId="{AE6F3370-9A8E-4257-B3E1-C53177C26F4E}" srcOrd="0" destOrd="0" presId="urn:microsoft.com/office/officeart/2005/8/layout/cycle2"/>
    <dgm:cxn modelId="{44806C3E-0B31-4E48-98DD-F6D692D04598}" type="presOf" srcId="{9017998B-B70E-427C-8720-A199B310ABE1}" destId="{2A04E8CE-1894-4A08-A21D-0B557DE2C047}" srcOrd="0" destOrd="0" presId="urn:microsoft.com/office/officeart/2005/8/layout/cycle2"/>
    <dgm:cxn modelId="{3A261F61-6AFE-4193-B2B0-9F302F51365F}" type="presOf" srcId="{DAC4E7CA-A791-4B90-A694-3D5F1789EC06}" destId="{668BFCBC-E6D3-4E58-8B8D-4EFF74AAB69C}" srcOrd="0" destOrd="0" presId="urn:microsoft.com/office/officeart/2005/8/layout/cycle2"/>
    <dgm:cxn modelId="{473ADC46-8DA9-414A-8E23-1A7EE8BBEDAC}" srcId="{9017998B-B70E-427C-8720-A199B310ABE1}" destId="{D1B836AD-7B3F-45E3-9009-5741DE5A8B88}" srcOrd="3" destOrd="0" parTransId="{E78C3626-DB55-4ED5-97A0-17FB07F4C066}" sibTransId="{C0F338F9-A8BA-416F-89C1-A66A68B926F8}"/>
    <dgm:cxn modelId="{BEA02248-B8FC-4431-8DD9-55622D6D42A2}" srcId="{9017998B-B70E-427C-8720-A199B310ABE1}" destId="{DAC4E7CA-A791-4B90-A694-3D5F1789EC06}" srcOrd="2" destOrd="0" parTransId="{92233BD6-90D1-4C87-A335-AB21C1215636}" sibTransId="{63E7973C-C490-4092-8BFA-AFEDC1DE5A94}"/>
    <dgm:cxn modelId="{E8CF734A-4D6E-42B5-9111-1B7334E7EFB1}" srcId="{9017998B-B70E-427C-8720-A199B310ABE1}" destId="{D0C2C508-BFFF-4BC3-BE84-428832499F44}" srcOrd="5" destOrd="0" parTransId="{36607B8C-85AD-496C-A39A-FB8AD777BE21}" sibTransId="{273E0DED-CC38-4FD9-AF20-182EDF736628}"/>
    <dgm:cxn modelId="{B47F806A-1B8D-4499-9FC3-E4D0F44D6D70}" type="presOf" srcId="{6B47C3A2-0E69-4704-BAF4-CAD69E231D85}" destId="{7FD1CC5E-4C13-4A80-B48B-F06F9A7E9EFD}" srcOrd="1" destOrd="0" presId="urn:microsoft.com/office/officeart/2005/8/layout/cycle2"/>
    <dgm:cxn modelId="{80ADC051-B230-437A-BC0D-341CFB5EF108}" type="presOf" srcId="{AC21F812-2906-478E-8D75-D87271F635A0}" destId="{12C615D9-E97B-4470-B29B-062863686913}" srcOrd="1" destOrd="0" presId="urn:microsoft.com/office/officeart/2005/8/layout/cycle2"/>
    <dgm:cxn modelId="{5A242472-9B21-4E52-BF89-128CD8DCDBAA}" type="presOf" srcId="{0063DC51-878E-4AEA-9846-95453DF637F1}" destId="{AC8A7751-7A57-41B4-AF84-2BB98843F9BC}" srcOrd="0" destOrd="0" presId="urn:microsoft.com/office/officeart/2005/8/layout/cycle2"/>
    <dgm:cxn modelId="{8AC98D74-4689-4A8D-9CA4-3C6AB0D8C53E}" type="presOf" srcId="{D0C2C508-BFFF-4BC3-BE84-428832499F44}" destId="{77D5A68F-4907-411D-836E-D9519D50C96B}" srcOrd="0" destOrd="0" presId="urn:microsoft.com/office/officeart/2005/8/layout/cycle2"/>
    <dgm:cxn modelId="{5323BA74-D5DA-4F70-AFD6-5FE2A55665E9}" srcId="{9017998B-B70E-427C-8720-A199B310ABE1}" destId="{6F3A109E-3888-47AB-BA8A-94316A4D24B7}" srcOrd="6" destOrd="0" parTransId="{EC077357-7777-47E7-9448-69D34FB9E829}" sibTransId="{0063DC51-878E-4AEA-9846-95453DF637F1}"/>
    <dgm:cxn modelId="{9092E487-660A-4E80-8DFA-E9700BB2E65E}" type="presOf" srcId="{D1B836AD-7B3F-45E3-9009-5741DE5A8B88}" destId="{21D8B49A-76E8-4C9E-B77F-8D7ED9C13E2E}" srcOrd="0" destOrd="0" presId="urn:microsoft.com/office/officeart/2005/8/layout/cycle2"/>
    <dgm:cxn modelId="{5C15E588-3631-4FF0-9E69-B1BFB1D0A469}" type="presOf" srcId="{0063DC51-878E-4AEA-9846-95453DF637F1}" destId="{DAFCAD61-2AB0-407D-BE7C-23D294F1A65A}" srcOrd="1" destOrd="0" presId="urn:microsoft.com/office/officeart/2005/8/layout/cycle2"/>
    <dgm:cxn modelId="{6204668A-A1E9-4091-B84C-9B0879D6C759}" srcId="{9017998B-B70E-427C-8720-A199B310ABE1}" destId="{77A5D656-AD52-4280-B99D-FCC45928520F}" srcOrd="0" destOrd="0" parTransId="{BFDF8AC6-502C-4AAF-B35B-36EA6AE0281C}" sibTransId="{AC21F812-2906-478E-8D75-D87271F635A0}"/>
    <dgm:cxn modelId="{2F82C28A-5F71-4B66-9482-A8E7D758DA5A}" type="presOf" srcId="{E83A38CA-3CF7-49FD-A81E-8DECD6D739F6}" destId="{51ACB87F-9798-4ADB-A5CF-C1B0E4D55A58}" srcOrd="0" destOrd="0" presId="urn:microsoft.com/office/officeart/2005/8/layout/cycle2"/>
    <dgm:cxn modelId="{BDCA9F8B-7044-4415-812B-F2E52CA30F7D}" type="presOf" srcId="{77A5D656-AD52-4280-B99D-FCC45928520F}" destId="{10F3A6A5-742A-454D-BCB2-89317092C078}" srcOrd="0" destOrd="0" presId="urn:microsoft.com/office/officeart/2005/8/layout/cycle2"/>
    <dgm:cxn modelId="{3108679B-0B06-4C83-B5B0-3C4F2D78611A}" type="presOf" srcId="{63E7973C-C490-4092-8BFA-AFEDC1DE5A94}" destId="{FDE607EF-8662-4DDF-BAE6-56FB89698323}" srcOrd="1" destOrd="0" presId="urn:microsoft.com/office/officeart/2005/8/layout/cycle2"/>
    <dgm:cxn modelId="{BCACE3B6-D435-413A-8F21-FE08BDCDBEF1}" type="presOf" srcId="{B368E076-9848-4BA2-A594-3401ABA33A28}" destId="{A915F4BD-5935-4BE0-9CA8-DCE910ACF231}" srcOrd="0" destOrd="0" presId="urn:microsoft.com/office/officeart/2005/8/layout/cycle2"/>
    <dgm:cxn modelId="{B6C0D2C0-0747-40C8-9FF5-9AC1D1EB72D4}" type="presOf" srcId="{273E0DED-CC38-4FD9-AF20-182EDF736628}" destId="{3E2F619B-5760-47F8-B545-9B49260FFE4D}" srcOrd="1" destOrd="0" presId="urn:microsoft.com/office/officeart/2005/8/layout/cycle2"/>
    <dgm:cxn modelId="{49131EC2-E295-4EB2-AEBF-E755822AA09D}" srcId="{9017998B-B70E-427C-8720-A199B310ABE1}" destId="{E83A38CA-3CF7-49FD-A81E-8DECD6D739F6}" srcOrd="4" destOrd="0" parTransId="{AD67294D-5B0F-4A18-9C3F-3299F781B2B2}" sibTransId="{B368E076-9848-4BA2-A594-3401ABA33A28}"/>
    <dgm:cxn modelId="{713448CC-B770-4BC8-AD13-452232410E88}" type="presOf" srcId="{C0F338F9-A8BA-416F-89C1-A66A68B926F8}" destId="{2E0CC988-41EE-4765-AF49-16AA6B02C8CE}" srcOrd="0" destOrd="0" presId="urn:microsoft.com/office/officeart/2005/8/layout/cycle2"/>
    <dgm:cxn modelId="{3A1610D2-1ECC-4747-949A-23CDDD1AF249}" type="presOf" srcId="{C0F338F9-A8BA-416F-89C1-A66A68B926F8}" destId="{8750E766-02A0-481B-BFF7-388E6119EC37}" srcOrd="1" destOrd="0" presId="urn:microsoft.com/office/officeart/2005/8/layout/cycle2"/>
    <dgm:cxn modelId="{D77C44D5-AC22-4D29-86DA-EEF3C6DCC42D}" srcId="{9017998B-B70E-427C-8720-A199B310ABE1}" destId="{50ECE5EE-B251-498D-B28A-C77CFE185A89}" srcOrd="1" destOrd="0" parTransId="{B034F799-977C-477D-A931-46FACCA9D875}" sibTransId="{6B47C3A2-0E69-4704-BAF4-CAD69E231D85}"/>
    <dgm:cxn modelId="{AE791BE6-ECE4-48F5-A307-9195021BB27C}" type="presOf" srcId="{63E7973C-C490-4092-8BFA-AFEDC1DE5A94}" destId="{6FA23EFD-EA0C-4F28-AD76-DF7659ED0B82}" srcOrd="0" destOrd="0" presId="urn:microsoft.com/office/officeart/2005/8/layout/cycle2"/>
    <dgm:cxn modelId="{41DB1FEC-4836-4843-A099-1535AE409087}" type="presOf" srcId="{B368E076-9848-4BA2-A594-3401ABA33A28}" destId="{779175CD-50A7-4D46-9334-FDE10A1A0A2C}" srcOrd="1" destOrd="0" presId="urn:microsoft.com/office/officeart/2005/8/layout/cycle2"/>
    <dgm:cxn modelId="{C769AA63-BA70-48F5-902E-3813B124A4F1}" type="presParOf" srcId="{2A04E8CE-1894-4A08-A21D-0B557DE2C047}" destId="{10F3A6A5-742A-454D-BCB2-89317092C078}" srcOrd="0" destOrd="0" presId="urn:microsoft.com/office/officeart/2005/8/layout/cycle2"/>
    <dgm:cxn modelId="{4857A8B0-0A07-4E1F-86AA-EFD883793ED5}" type="presParOf" srcId="{2A04E8CE-1894-4A08-A21D-0B557DE2C047}" destId="{28B89EE8-FE6E-42FF-817E-BEED30CC9DAC}" srcOrd="1" destOrd="0" presId="urn:microsoft.com/office/officeart/2005/8/layout/cycle2"/>
    <dgm:cxn modelId="{410587D2-B5BD-44CC-A501-96C74750345A}" type="presParOf" srcId="{28B89EE8-FE6E-42FF-817E-BEED30CC9DAC}" destId="{12C615D9-E97B-4470-B29B-062863686913}" srcOrd="0" destOrd="0" presId="urn:microsoft.com/office/officeart/2005/8/layout/cycle2"/>
    <dgm:cxn modelId="{CD747F41-03B0-4D92-B1E5-7BC42CFD42EF}" type="presParOf" srcId="{2A04E8CE-1894-4A08-A21D-0B557DE2C047}" destId="{8327E2E7-79E3-4EF1-88EF-67A33933C91C}" srcOrd="2" destOrd="0" presId="urn:microsoft.com/office/officeart/2005/8/layout/cycle2"/>
    <dgm:cxn modelId="{7925FA97-D66E-4774-84A3-C5B164D51801}" type="presParOf" srcId="{2A04E8CE-1894-4A08-A21D-0B557DE2C047}" destId="{A5D55DB2-8811-4D7B-A4AD-340811F3DEDB}" srcOrd="3" destOrd="0" presId="urn:microsoft.com/office/officeart/2005/8/layout/cycle2"/>
    <dgm:cxn modelId="{CE4D9DB5-571D-4EFF-A789-1E1E7B68C1CF}" type="presParOf" srcId="{A5D55DB2-8811-4D7B-A4AD-340811F3DEDB}" destId="{7FD1CC5E-4C13-4A80-B48B-F06F9A7E9EFD}" srcOrd="0" destOrd="0" presId="urn:microsoft.com/office/officeart/2005/8/layout/cycle2"/>
    <dgm:cxn modelId="{1D156D2B-1B74-433A-B5FA-C08AABA64338}" type="presParOf" srcId="{2A04E8CE-1894-4A08-A21D-0B557DE2C047}" destId="{668BFCBC-E6D3-4E58-8B8D-4EFF74AAB69C}" srcOrd="4" destOrd="0" presId="urn:microsoft.com/office/officeart/2005/8/layout/cycle2"/>
    <dgm:cxn modelId="{6730A70A-CEB5-4923-B4E7-CEAC689A6A65}" type="presParOf" srcId="{2A04E8CE-1894-4A08-A21D-0B557DE2C047}" destId="{6FA23EFD-EA0C-4F28-AD76-DF7659ED0B82}" srcOrd="5" destOrd="0" presId="urn:microsoft.com/office/officeart/2005/8/layout/cycle2"/>
    <dgm:cxn modelId="{E52B80C3-BE4C-4376-89A2-BA63C4FE0306}" type="presParOf" srcId="{6FA23EFD-EA0C-4F28-AD76-DF7659ED0B82}" destId="{FDE607EF-8662-4DDF-BAE6-56FB89698323}" srcOrd="0" destOrd="0" presId="urn:microsoft.com/office/officeart/2005/8/layout/cycle2"/>
    <dgm:cxn modelId="{D7539596-6300-4CED-BD58-25CBEA87DCD2}" type="presParOf" srcId="{2A04E8CE-1894-4A08-A21D-0B557DE2C047}" destId="{21D8B49A-76E8-4C9E-B77F-8D7ED9C13E2E}" srcOrd="6" destOrd="0" presId="urn:microsoft.com/office/officeart/2005/8/layout/cycle2"/>
    <dgm:cxn modelId="{2BA6077A-1D33-4A9C-BEDD-227BBE74F418}" type="presParOf" srcId="{2A04E8CE-1894-4A08-A21D-0B557DE2C047}" destId="{2E0CC988-41EE-4765-AF49-16AA6B02C8CE}" srcOrd="7" destOrd="0" presId="urn:microsoft.com/office/officeart/2005/8/layout/cycle2"/>
    <dgm:cxn modelId="{66B029FF-FB48-4622-9ADA-374190628705}" type="presParOf" srcId="{2E0CC988-41EE-4765-AF49-16AA6B02C8CE}" destId="{8750E766-02A0-481B-BFF7-388E6119EC37}" srcOrd="0" destOrd="0" presId="urn:microsoft.com/office/officeart/2005/8/layout/cycle2"/>
    <dgm:cxn modelId="{1FC41A82-749B-48FC-8875-9A36751DF55E}" type="presParOf" srcId="{2A04E8CE-1894-4A08-A21D-0B557DE2C047}" destId="{51ACB87F-9798-4ADB-A5CF-C1B0E4D55A58}" srcOrd="8" destOrd="0" presId="urn:microsoft.com/office/officeart/2005/8/layout/cycle2"/>
    <dgm:cxn modelId="{A7D31C3A-C1B0-4B77-A04C-A90A26D07628}" type="presParOf" srcId="{2A04E8CE-1894-4A08-A21D-0B557DE2C047}" destId="{A915F4BD-5935-4BE0-9CA8-DCE910ACF231}" srcOrd="9" destOrd="0" presId="urn:microsoft.com/office/officeart/2005/8/layout/cycle2"/>
    <dgm:cxn modelId="{AB80F520-8CEB-40E2-A5B2-43A74D14B8B8}" type="presParOf" srcId="{A915F4BD-5935-4BE0-9CA8-DCE910ACF231}" destId="{779175CD-50A7-4D46-9334-FDE10A1A0A2C}" srcOrd="0" destOrd="0" presId="urn:microsoft.com/office/officeart/2005/8/layout/cycle2"/>
    <dgm:cxn modelId="{AC437BDB-0890-4FEC-A15F-6C5997E0CFB6}" type="presParOf" srcId="{2A04E8CE-1894-4A08-A21D-0B557DE2C047}" destId="{77D5A68F-4907-411D-836E-D9519D50C96B}" srcOrd="10" destOrd="0" presId="urn:microsoft.com/office/officeart/2005/8/layout/cycle2"/>
    <dgm:cxn modelId="{B21FF129-C8A1-4E2F-BB2B-200C9A789217}" type="presParOf" srcId="{2A04E8CE-1894-4A08-A21D-0B557DE2C047}" destId="{84D59253-BC0E-4C39-970F-4A4811439199}" srcOrd="11" destOrd="0" presId="urn:microsoft.com/office/officeart/2005/8/layout/cycle2"/>
    <dgm:cxn modelId="{CF6950E3-8D6A-4690-9112-796324323109}" type="presParOf" srcId="{84D59253-BC0E-4C39-970F-4A4811439199}" destId="{3E2F619B-5760-47F8-B545-9B49260FFE4D}" srcOrd="0" destOrd="0" presId="urn:microsoft.com/office/officeart/2005/8/layout/cycle2"/>
    <dgm:cxn modelId="{D5C87B01-D3B3-47A4-93DE-43548416622E}" type="presParOf" srcId="{2A04E8CE-1894-4A08-A21D-0B557DE2C047}" destId="{AE6F3370-9A8E-4257-B3E1-C53177C26F4E}" srcOrd="12" destOrd="0" presId="urn:microsoft.com/office/officeart/2005/8/layout/cycle2"/>
    <dgm:cxn modelId="{5EFD260E-F6A5-49A2-A0E1-2546F540CA1F}" type="presParOf" srcId="{2A04E8CE-1894-4A08-A21D-0B557DE2C047}" destId="{AC8A7751-7A57-41B4-AF84-2BB98843F9BC}" srcOrd="13" destOrd="0" presId="urn:microsoft.com/office/officeart/2005/8/layout/cycle2"/>
    <dgm:cxn modelId="{C0FD410F-39A6-48A5-B085-D217A4781999}" type="presParOf" srcId="{AC8A7751-7A57-41B4-AF84-2BB98843F9BC}" destId="{DAFCAD61-2AB0-407D-BE7C-23D294F1A65A}" srcOrd="0" destOrd="0" presId="urn:microsoft.com/office/officeart/2005/8/layout/cycle2"/>
  </dgm:cxnLst>
  <dgm:bg>
    <a:noFill/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F3A6A5-742A-454D-BCB2-89317092C078}">
      <dsp:nvSpPr>
        <dsp:cNvPr id="0" name=""/>
        <dsp:cNvSpPr/>
      </dsp:nvSpPr>
      <dsp:spPr>
        <a:xfrm>
          <a:off x="2265967" y="2365"/>
          <a:ext cx="1192026" cy="1192026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Absence podpory, pomoci</a:t>
          </a:r>
        </a:p>
      </dsp:txBody>
      <dsp:txXfrm>
        <a:off x="2440535" y="176933"/>
        <a:ext cx="842890" cy="842890"/>
      </dsp:txXfrm>
    </dsp:sp>
    <dsp:sp modelId="{28B89EE8-FE6E-42FF-817E-BEED30CC9DAC}">
      <dsp:nvSpPr>
        <dsp:cNvPr id="0" name=""/>
        <dsp:cNvSpPr/>
      </dsp:nvSpPr>
      <dsp:spPr>
        <a:xfrm rot="1542857">
          <a:off x="3501673" y="781499"/>
          <a:ext cx="316525" cy="4023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>
        <a:off x="3506375" y="841361"/>
        <a:ext cx="221568" cy="241384"/>
      </dsp:txXfrm>
    </dsp:sp>
    <dsp:sp modelId="{8327E2E7-79E3-4EF1-88EF-67A33933C91C}">
      <dsp:nvSpPr>
        <dsp:cNvPr id="0" name=""/>
        <dsp:cNvSpPr/>
      </dsp:nvSpPr>
      <dsp:spPr>
        <a:xfrm>
          <a:off x="3878020" y="778689"/>
          <a:ext cx="1192026" cy="1192026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-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 péče 24/7</a:t>
          </a:r>
        </a:p>
      </dsp:txBody>
      <dsp:txXfrm>
        <a:off x="4052588" y="953257"/>
        <a:ext cx="842890" cy="842890"/>
      </dsp:txXfrm>
    </dsp:sp>
    <dsp:sp modelId="{A5D55DB2-8811-4D7B-A4AD-340811F3DEDB}">
      <dsp:nvSpPr>
        <dsp:cNvPr id="0" name=""/>
        <dsp:cNvSpPr/>
      </dsp:nvSpPr>
      <dsp:spPr>
        <a:xfrm rot="4642933">
          <a:off x="4503934" y="2053611"/>
          <a:ext cx="334206" cy="4023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21957"/>
            <a:satOff val="-619"/>
            <a:lumOff val="510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>
        <a:off x="4543114" y="2085153"/>
        <a:ext cx="233944" cy="241384"/>
      </dsp:txXfrm>
    </dsp:sp>
    <dsp:sp modelId="{668BFCBC-E6D3-4E58-8B8D-4EFF74AAB69C}">
      <dsp:nvSpPr>
        <dsp:cNvPr id="0" name=""/>
        <dsp:cNvSpPr/>
      </dsp:nvSpPr>
      <dsp:spPr>
        <a:xfrm>
          <a:off x="4276161" y="2557276"/>
          <a:ext cx="1192026" cy="1192026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Nemožnost pracovat</a:t>
          </a:r>
        </a:p>
      </dsp:txBody>
      <dsp:txXfrm>
        <a:off x="4450729" y="2731844"/>
        <a:ext cx="842890" cy="842890"/>
      </dsp:txXfrm>
    </dsp:sp>
    <dsp:sp modelId="{6FA23EFD-EA0C-4F28-AD76-DF7659ED0B82}">
      <dsp:nvSpPr>
        <dsp:cNvPr id="0" name=""/>
        <dsp:cNvSpPr/>
      </dsp:nvSpPr>
      <dsp:spPr>
        <a:xfrm rot="7755874">
          <a:off x="4168595" y="3627850"/>
          <a:ext cx="302419" cy="4023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43914"/>
            <a:satOff val="-1237"/>
            <a:lumOff val="1021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 rot="10800000">
        <a:off x="4242668" y="3673191"/>
        <a:ext cx="211693" cy="241384"/>
      </dsp:txXfrm>
    </dsp:sp>
    <dsp:sp modelId="{21D8B49A-76E8-4C9E-B77F-8D7ED9C13E2E}">
      <dsp:nvSpPr>
        <dsp:cNvPr id="0" name=""/>
        <dsp:cNvSpPr/>
      </dsp:nvSpPr>
      <dsp:spPr>
        <a:xfrm>
          <a:off x="3160589" y="3921959"/>
          <a:ext cx="1192026" cy="1192026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Nedostatek financí</a:t>
          </a:r>
        </a:p>
      </dsp:txBody>
      <dsp:txXfrm>
        <a:off x="3335157" y="4096527"/>
        <a:ext cx="842890" cy="842890"/>
      </dsp:txXfrm>
    </dsp:sp>
    <dsp:sp modelId="{2E0CC988-41EE-4765-AF49-16AA6B02C8CE}">
      <dsp:nvSpPr>
        <dsp:cNvPr id="0" name=""/>
        <dsp:cNvSpPr/>
      </dsp:nvSpPr>
      <dsp:spPr>
        <a:xfrm rot="10800000">
          <a:off x="2712676" y="4316818"/>
          <a:ext cx="316525" cy="4023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65872"/>
            <a:satOff val="-1856"/>
            <a:lumOff val="153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 rot="10800000">
        <a:off x="2807633" y="4397280"/>
        <a:ext cx="221568" cy="241384"/>
      </dsp:txXfrm>
    </dsp:sp>
    <dsp:sp modelId="{51ACB87F-9798-4ADB-A5CF-C1B0E4D55A58}">
      <dsp:nvSpPr>
        <dsp:cNvPr id="0" name=""/>
        <dsp:cNvSpPr/>
      </dsp:nvSpPr>
      <dsp:spPr>
        <a:xfrm>
          <a:off x="1371346" y="3921959"/>
          <a:ext cx="1192026" cy="1192026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Absence odpočinku</a:t>
          </a:r>
        </a:p>
      </dsp:txBody>
      <dsp:txXfrm>
        <a:off x="1545914" y="4096527"/>
        <a:ext cx="842890" cy="842890"/>
      </dsp:txXfrm>
    </dsp:sp>
    <dsp:sp modelId="{A915F4BD-5935-4BE0-9CA8-DCE910ACF231}">
      <dsp:nvSpPr>
        <dsp:cNvPr id="0" name=""/>
        <dsp:cNvSpPr/>
      </dsp:nvSpPr>
      <dsp:spPr>
        <a:xfrm rot="13885714">
          <a:off x="1256894" y="3624378"/>
          <a:ext cx="316525" cy="4023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87829"/>
            <a:satOff val="-2474"/>
            <a:lumOff val="2042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 rot="10800000">
        <a:off x="1333975" y="3741960"/>
        <a:ext cx="221568" cy="241384"/>
      </dsp:txXfrm>
    </dsp:sp>
    <dsp:sp modelId="{77D5A68F-4907-411D-836E-D9519D50C96B}">
      <dsp:nvSpPr>
        <dsp:cNvPr id="0" name=""/>
        <dsp:cNvSpPr/>
      </dsp:nvSpPr>
      <dsp:spPr>
        <a:xfrm>
          <a:off x="255771" y="2523072"/>
          <a:ext cx="1192026" cy="1192026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-3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Zhoršení zdraví</a:t>
          </a:r>
        </a:p>
      </dsp:txBody>
      <dsp:txXfrm>
        <a:off x="430339" y="2697640"/>
        <a:ext cx="842890" cy="842890"/>
      </dsp:txXfrm>
    </dsp:sp>
    <dsp:sp modelId="{84D59253-BC0E-4C39-970F-4A4811439199}">
      <dsp:nvSpPr>
        <dsp:cNvPr id="0" name=""/>
        <dsp:cNvSpPr/>
      </dsp:nvSpPr>
      <dsp:spPr>
        <a:xfrm rot="16971429">
          <a:off x="890600" y="2054473"/>
          <a:ext cx="316525" cy="4023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109786"/>
            <a:satOff val="-3093"/>
            <a:lumOff val="255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>
        <a:off x="927514" y="2181223"/>
        <a:ext cx="221568" cy="241384"/>
      </dsp:txXfrm>
    </dsp:sp>
    <dsp:sp modelId="{AE6F3370-9A8E-4257-B3E1-C53177C26F4E}">
      <dsp:nvSpPr>
        <dsp:cNvPr id="0" name=""/>
        <dsp:cNvSpPr/>
      </dsp:nvSpPr>
      <dsp:spPr>
        <a:xfrm>
          <a:off x="653915" y="778689"/>
          <a:ext cx="1192026" cy="1192026"/>
        </a:xfrm>
        <a:prstGeom prst="ellipse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Rozpad rodiny</a:t>
          </a:r>
        </a:p>
      </dsp:txBody>
      <dsp:txXfrm>
        <a:off x="828483" y="953257"/>
        <a:ext cx="842890" cy="842890"/>
      </dsp:txXfrm>
    </dsp:sp>
    <dsp:sp modelId="{AC8A7751-7A57-41B4-AF84-2BB98843F9BC}">
      <dsp:nvSpPr>
        <dsp:cNvPr id="0" name=""/>
        <dsp:cNvSpPr/>
      </dsp:nvSpPr>
      <dsp:spPr>
        <a:xfrm rot="20057143">
          <a:off x="1889620" y="789273"/>
          <a:ext cx="316525" cy="4023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131743"/>
            <a:satOff val="-3711"/>
            <a:lumOff val="306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000" kern="1200"/>
        </a:p>
      </dsp:txBody>
      <dsp:txXfrm>
        <a:off x="1894322" y="890335"/>
        <a:ext cx="221568" cy="2413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8303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374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3774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8308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0773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0709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6866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8222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616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6788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body" idx="1"/>
          </p:nvPr>
        </p:nvSpPr>
        <p:spPr>
          <a:xfrm>
            <a:off x="1522414" y="1828800"/>
            <a:ext cx="96012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6pPr>
            <a:lvl7pPr marL="3200400" lvl="6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8pPr>
            <a:lvl9pPr marL="4114800" lvl="8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ftr" idx="11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dt" idx="10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ctrTitle"/>
          </p:nvPr>
        </p:nvSpPr>
        <p:spPr>
          <a:xfrm>
            <a:off x="1522413" y="1371600"/>
            <a:ext cx="91440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alatino Linotype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subTitle" idx="1"/>
          </p:nvPr>
        </p:nvSpPr>
        <p:spPr>
          <a:xfrm>
            <a:off x="1522413" y="4953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ftr" idx="11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dt" idx="10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2"/>
          <p:cNvSpPr txBox="1"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  <a:defRPr sz="32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body" idx="1"/>
          </p:nvPr>
        </p:nvSpPr>
        <p:spPr>
          <a:xfrm>
            <a:off x="836613" y="4648200"/>
            <a:ext cx="3276599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9" name="Google Shape;39;p32"/>
          <p:cNvSpPr>
            <a:spLocks noGrp="1"/>
          </p:cNvSpPr>
          <p:nvPr>
            <p:ph type="pic" idx="2"/>
          </p:nvPr>
        </p:nvSpPr>
        <p:spPr>
          <a:xfrm>
            <a:off x="5484812" y="836610"/>
            <a:ext cx="5867401" cy="518319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pic>
        <p:nvPicPr>
          <p:cNvPr id="40" name="Google Shape;40;p32" descr="Prázdný zástupný symbol pro přidání obrázku Klikněte na zástupný symbol a vyberte obrázek, který chcete přida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3812" y="458787"/>
            <a:ext cx="6626225" cy="5938837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srgbClr val="000000">
                <a:alpha val="35686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ě obsahové části" type="twoObj">
  <p:cSld name="TWO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4"/>
          <p:cNvSpPr txBox="1"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body" idx="1"/>
          </p:nvPr>
        </p:nvSpPr>
        <p:spPr>
          <a:xfrm>
            <a:off x="1522414" y="1828800"/>
            <a:ext cx="4645152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>
            <a:endParaRPr/>
          </a:p>
        </p:txBody>
      </p:sp>
      <p:sp>
        <p:nvSpPr>
          <p:cNvPr id="50" name="Google Shape;50;p34"/>
          <p:cNvSpPr txBox="1">
            <a:spLocks noGrp="1"/>
          </p:cNvSpPr>
          <p:nvPr>
            <p:ph type="body" idx="2"/>
          </p:nvPr>
        </p:nvSpPr>
        <p:spPr>
          <a:xfrm>
            <a:off x="6475412" y="1828800"/>
            <a:ext cx="4648201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ftr" idx="11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dt" idx="10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7"/>
          <p:cNvSpPr txBox="1"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  <a:defRPr sz="32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7"/>
          <p:cNvSpPr txBox="1">
            <a:spLocks noGrp="1"/>
          </p:cNvSpPr>
          <p:nvPr>
            <p:ph type="body" idx="1"/>
          </p:nvPr>
        </p:nvSpPr>
        <p:spPr>
          <a:xfrm>
            <a:off x="836613" y="4648200"/>
            <a:ext cx="3276599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7" name="Google Shape;67;p37"/>
          <p:cNvSpPr txBox="1">
            <a:spLocks noGrp="1"/>
          </p:cNvSpPr>
          <p:nvPr>
            <p:ph type="body" idx="2"/>
          </p:nvPr>
        </p:nvSpPr>
        <p:spPr>
          <a:xfrm>
            <a:off x="5180012" y="838200"/>
            <a:ext cx="6172201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>
            <a:endParaRPr/>
          </a:p>
        </p:txBody>
      </p:sp>
      <p:sp>
        <p:nvSpPr>
          <p:cNvPr id="68" name="Google Shape;68;p37"/>
          <p:cNvSpPr txBox="1">
            <a:spLocks noGrp="1"/>
          </p:cNvSpPr>
          <p:nvPr>
            <p:ph type="ftr" idx="11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dt" idx="10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sldNum" idx="12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9"/>
          <p:cNvSpPr txBox="1"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body" idx="1"/>
          </p:nvPr>
        </p:nvSpPr>
        <p:spPr>
          <a:xfrm rot="5400000">
            <a:off x="4227514" y="-876300"/>
            <a:ext cx="4191000" cy="9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6pPr>
            <a:lvl7pPr marL="3200400" lvl="6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8pPr>
            <a:lvl9pPr marL="4114800" lvl="8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39"/>
          <p:cNvSpPr txBox="1">
            <a:spLocks noGrp="1"/>
          </p:cNvSpPr>
          <p:nvPr>
            <p:ph type="ftr" idx="11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9"/>
          <p:cNvSpPr txBox="1">
            <a:spLocks noGrp="1"/>
          </p:cNvSpPr>
          <p:nvPr>
            <p:ph type="dt" idx="10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9"/>
          <p:cNvSpPr txBox="1">
            <a:spLocks noGrp="1"/>
          </p:cNvSpPr>
          <p:nvPr>
            <p:ph type="sldNum" idx="12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0"/>
          <p:cNvSpPr txBox="1">
            <a:spLocks noGrp="1"/>
          </p:cNvSpPr>
          <p:nvPr>
            <p:ph type="title"/>
          </p:nvPr>
        </p:nvSpPr>
        <p:spPr>
          <a:xfrm rot="5400000">
            <a:off x="7641430" y="2643982"/>
            <a:ext cx="5592764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0"/>
          <p:cNvSpPr txBox="1">
            <a:spLocks noGrp="1"/>
          </p:cNvSpPr>
          <p:nvPr>
            <p:ph type="body" idx="1"/>
          </p:nvPr>
        </p:nvSpPr>
        <p:spPr>
          <a:xfrm rot="5400000">
            <a:off x="2764630" y="-708818"/>
            <a:ext cx="5592764" cy="807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6pPr>
            <a:lvl7pPr marL="3200400" lvl="6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8pPr>
            <a:lvl9pPr marL="4114800" lvl="8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0"/>
          <p:cNvSpPr txBox="1">
            <a:spLocks noGrp="1"/>
          </p:cNvSpPr>
          <p:nvPr>
            <p:ph type="ftr" idx="11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0"/>
          <p:cNvSpPr txBox="1">
            <a:spLocks noGrp="1"/>
          </p:cNvSpPr>
          <p:nvPr>
            <p:ph type="dt" idx="10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0"/>
          <p:cNvSpPr txBox="1">
            <a:spLocks noGrp="1"/>
          </p:cNvSpPr>
          <p:nvPr>
            <p:ph type="sldNum" idx="12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  <a:defRPr sz="32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1522414" y="1828800"/>
            <a:ext cx="9601200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ftr" idx="11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dt" idx="10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7" r:id="rId5"/>
    <p:sldLayoutId id="2147483659" r:id="rId6"/>
    <p:sldLayoutId id="2147483660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9796" y="404664"/>
            <a:ext cx="1224136" cy="1090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>
            <a:spLocks noGrp="1"/>
          </p:cNvSpPr>
          <p:nvPr>
            <p:ph type="body" idx="1"/>
          </p:nvPr>
        </p:nvSpPr>
        <p:spPr>
          <a:xfrm>
            <a:off x="905307" y="1096328"/>
            <a:ext cx="5183185" cy="429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sz="2800" b="1" dirty="0">
                <a:latin typeface="Century Gothic"/>
                <a:ea typeface="Century Gothic"/>
                <a:cs typeface="Century Gothic"/>
                <a:sym typeface="Century Gothic"/>
              </a:rPr>
              <a:t>Specifika klientů/služby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cs-CZ" sz="2800" b="1"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dirty="0">
                <a:latin typeface="+mn-lt"/>
                <a:ea typeface="Century Gothic"/>
                <a:cs typeface="Century Gothic"/>
                <a:sym typeface="Century Gothic"/>
              </a:rPr>
              <a:t>Chování náročné na péči.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dirty="0">
                <a:latin typeface="+mn-lt"/>
                <a:ea typeface="Century Gothic"/>
                <a:cs typeface="Century Gothic"/>
                <a:sym typeface="Century Gothic"/>
              </a:rPr>
              <a:t>Nevhodnost skupinových aktivit.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dirty="0">
                <a:latin typeface="+mn-lt"/>
                <a:ea typeface="Century Gothic"/>
                <a:cs typeface="Century Gothic"/>
                <a:sym typeface="Century Gothic"/>
              </a:rPr>
              <a:t>Individuální přístup.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dirty="0">
                <a:latin typeface="+mn-lt"/>
                <a:ea typeface="Century Gothic"/>
                <a:cs typeface="Century Gothic"/>
                <a:sym typeface="Century Gothic"/>
              </a:rPr>
              <a:t>Jeden asistent na jednoho klienta, v případě potřeb 2 asistenti na jednoho klienta.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dirty="0">
                <a:latin typeface="+mn-lt"/>
                <a:ea typeface="Century Gothic"/>
                <a:cs typeface="Century Gothic"/>
                <a:sym typeface="Century Gothic"/>
              </a:rPr>
              <a:t>Nácvik před poskytováním služby probíhá postupně, s rodiči, s více asistenty, na oblíbených místech, začíná se kratší dobou, postupně se doba rozšiřuje.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dirty="0">
                <a:latin typeface="+mn-lt"/>
                <a:ea typeface="Century Gothic"/>
                <a:cs typeface="Century Gothic"/>
                <a:sym typeface="Century Gothic"/>
              </a:rPr>
              <a:t>Pracovníci mají supervize s odborníky.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dirty="0">
                <a:latin typeface="+mn-lt"/>
                <a:ea typeface="Century Gothic"/>
                <a:cs typeface="Century Gothic"/>
                <a:sym typeface="Century Gothic"/>
              </a:rPr>
              <a:t>Probíhají intervize v týmu ohledně potřeb klientů, jejich specifik.</a:t>
            </a:r>
            <a:r>
              <a:rPr lang="en-US" dirty="0">
                <a:latin typeface="+mn-lt"/>
              </a:rPr>
              <a:t> </a:t>
            </a:r>
            <a:endParaRPr lang="cs-CZ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dirty="0">
                <a:latin typeface="+mn-lt"/>
              </a:rPr>
              <a:t>Přístup založený na věku, potřebách, zážitcích, zájmech, vlastním rozhodování…</a:t>
            </a:r>
            <a:endParaRPr dirty="0">
              <a:latin typeface="+mn-lt"/>
            </a:endParaRPr>
          </a:p>
        </p:txBody>
      </p:sp>
      <p:sp>
        <p:nvSpPr>
          <p:cNvPr id="108" name="Google Shape;108;p3"/>
          <p:cNvSpPr/>
          <p:nvPr/>
        </p:nvSpPr>
        <p:spPr>
          <a:xfrm>
            <a:off x="5973225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endParaRPr/>
          </a:p>
        </p:txBody>
      </p:sp>
      <p:sp>
        <p:nvSpPr>
          <p:cNvPr id="109" name="Google Shape;109;p3"/>
          <p:cNvSpPr/>
          <p:nvPr/>
        </p:nvSpPr>
        <p:spPr>
          <a:xfrm>
            <a:off x="5973225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endParaRPr/>
          </a:p>
        </p:txBody>
      </p:sp>
      <p:sp>
        <p:nvSpPr>
          <p:cNvPr id="110" name="Google Shape;110;p3"/>
          <p:cNvSpPr/>
          <p:nvPr/>
        </p:nvSpPr>
        <p:spPr>
          <a:xfrm>
            <a:off x="5973225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5973225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endParaRPr/>
          </a:p>
        </p:txBody>
      </p:sp>
      <p:pic>
        <p:nvPicPr>
          <p:cNvPr id="2054" name="Picture 6" descr="Není k dispozici žádný popis fotky.">
            <a:extLst>
              <a:ext uri="{FF2B5EF4-FFF2-40B4-BE49-F238E27FC236}">
                <a16:creationId xmlns:a16="http://schemas.microsoft.com/office/drawing/2014/main" id="{CB96978D-7E47-362D-5399-BC6AE1005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9" y="1566513"/>
            <a:ext cx="4577919" cy="335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11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>
            <a:spLocks noGrp="1"/>
          </p:cNvSpPr>
          <p:nvPr>
            <p:ph type="body" idx="1"/>
          </p:nvPr>
        </p:nvSpPr>
        <p:spPr>
          <a:xfrm>
            <a:off x="1522414" y="1052736"/>
            <a:ext cx="9601200" cy="4967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dirty="0"/>
              <a:t>  </a:t>
            </a:r>
            <a:endParaRPr dirty="0"/>
          </a:p>
        </p:txBody>
      </p:sp>
      <p:sp>
        <p:nvSpPr>
          <p:cNvPr id="108" name="Google Shape;108;p3"/>
          <p:cNvSpPr/>
          <p:nvPr/>
        </p:nvSpPr>
        <p:spPr>
          <a:xfrm>
            <a:off x="5973225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endParaRPr/>
          </a:p>
        </p:txBody>
      </p:sp>
      <p:sp>
        <p:nvSpPr>
          <p:cNvPr id="109" name="Google Shape;109;p3"/>
          <p:cNvSpPr/>
          <p:nvPr/>
        </p:nvSpPr>
        <p:spPr>
          <a:xfrm>
            <a:off x="5973225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endParaRPr/>
          </a:p>
        </p:txBody>
      </p:sp>
      <p:sp>
        <p:nvSpPr>
          <p:cNvPr id="110" name="Google Shape;110;p3"/>
          <p:cNvSpPr/>
          <p:nvPr/>
        </p:nvSpPr>
        <p:spPr>
          <a:xfrm>
            <a:off x="5973225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5973225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endParaRPr/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23631BCD-D75C-0460-31C0-1F6240821A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7481889"/>
              </p:ext>
            </p:extLst>
          </p:nvPr>
        </p:nvGraphicFramePr>
        <p:xfrm>
          <a:off x="1818968" y="720372"/>
          <a:ext cx="8338385" cy="5417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2400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2BEF3F2C-E5C7-F4E1-F95B-BA1F412CB2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0500389"/>
              </p:ext>
            </p:extLst>
          </p:nvPr>
        </p:nvGraphicFramePr>
        <p:xfrm>
          <a:off x="1642188" y="1017037"/>
          <a:ext cx="8553865" cy="4144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1417773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6;p3">
            <a:extLst>
              <a:ext uri="{FF2B5EF4-FFF2-40B4-BE49-F238E27FC236}">
                <a16:creationId xmlns:a16="http://schemas.microsoft.com/office/drawing/2014/main" id="{49CAC075-4E3A-E096-B59B-6E97B9E055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412" y="1076633"/>
            <a:ext cx="9144000" cy="5318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rtl="0" fontAlgn="base">
              <a:spcBef>
                <a:spcPts val="1800"/>
              </a:spcBef>
              <a:spcAft>
                <a:spcPts val="0"/>
              </a:spcAft>
            </a:pPr>
            <a:r>
              <a:rPr lang="cs-CZ" sz="2800" b="1" i="0" u="none" strike="noStrike" dirty="0">
                <a:solidFill>
                  <a:srgbClr val="000000"/>
                </a:solidFill>
                <a:effectLst/>
                <a:latin typeface="+mn-lt"/>
              </a:rPr>
              <a:t>Zájem o sociální službu</a:t>
            </a:r>
            <a:br>
              <a:rPr lang="cs-CZ" sz="2800" b="0" i="0" u="none" strike="noStrike" dirty="0">
                <a:solidFill>
                  <a:srgbClr val="000000"/>
                </a:solidFill>
                <a:effectLst/>
                <a:latin typeface="+mn-lt"/>
              </a:rPr>
            </a:br>
            <a:br>
              <a:rPr lang="cs-CZ" sz="2800" b="0" i="0" u="none" strike="noStrike" dirty="0">
                <a:solidFill>
                  <a:srgbClr val="000000"/>
                </a:solidFill>
                <a:effectLst/>
                <a:latin typeface="+mn-lt"/>
              </a:rPr>
            </a:b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+mn-lt"/>
              </a:rPr>
              <a:t>Počet uzavřených smluv:</a:t>
            </a:r>
            <a:br>
              <a:rPr lang="cs-CZ" sz="2800" b="0" i="0" u="none" strike="noStrike" dirty="0">
                <a:solidFill>
                  <a:srgbClr val="000000"/>
                </a:solidFill>
                <a:effectLst/>
                <a:latin typeface="+mn-lt"/>
              </a:rPr>
            </a:b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+mn-lt"/>
              </a:rPr>
              <a:t>2021 - 16</a:t>
            </a:r>
            <a:br>
              <a:rPr lang="cs-CZ" sz="2800" b="0" i="0" u="none" strike="noStrike" dirty="0">
                <a:solidFill>
                  <a:srgbClr val="000000"/>
                </a:solidFill>
                <a:effectLst/>
                <a:latin typeface="+mn-lt"/>
              </a:rPr>
            </a:b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+mn-lt"/>
              </a:rPr>
              <a:t>2022 – 30</a:t>
            </a:r>
            <a:br>
              <a:rPr lang="cs-CZ" sz="2800" b="0" i="0" u="none" strike="noStrike" dirty="0">
                <a:solidFill>
                  <a:srgbClr val="000000"/>
                </a:solidFill>
                <a:effectLst/>
                <a:latin typeface="+mn-lt"/>
              </a:rPr>
            </a:b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+mn-lt"/>
              </a:rPr>
              <a:t>2023 – další zájemc</a:t>
            </a:r>
            <a:r>
              <a:rPr lang="cs-CZ" sz="2800" dirty="0">
                <a:solidFill>
                  <a:srgbClr val="000000"/>
                </a:solidFill>
                <a:latin typeface="+mn-lt"/>
              </a:rPr>
              <a:t>i o službu v pořadníku.</a:t>
            </a:r>
            <a:br>
              <a:rPr lang="cs-CZ" sz="2800" b="0" i="0" u="none" strike="noStrike" dirty="0">
                <a:solidFill>
                  <a:srgbClr val="000000"/>
                </a:solidFill>
                <a:effectLst/>
                <a:latin typeface="+mn-lt"/>
              </a:rPr>
            </a:br>
            <a:br>
              <a:rPr lang="cs-CZ" sz="2800" b="0" i="0" u="none" strike="noStrike" dirty="0">
                <a:solidFill>
                  <a:srgbClr val="000000"/>
                </a:solidFill>
                <a:effectLst/>
                <a:latin typeface="+mn-lt"/>
              </a:rPr>
            </a:b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+mn-lt"/>
              </a:rPr>
              <a:t>Nyní poskytujeme službu 32 klientům, trend je navyšování hodin u stávajících klientů.</a:t>
            </a:r>
            <a:br>
              <a:rPr lang="cs-CZ" sz="2800" b="0" i="0" u="none" strike="noStrike" dirty="0">
                <a:solidFill>
                  <a:srgbClr val="000000"/>
                </a:solidFill>
                <a:effectLst/>
                <a:latin typeface="+mn-lt"/>
              </a:rPr>
            </a:br>
            <a:endParaRPr lang="cs-CZ" sz="2800" b="0" i="0" u="none" strike="noStrike" dirty="0">
              <a:solidFill>
                <a:srgbClr val="000000"/>
              </a:solidFill>
              <a:effectLst/>
              <a:latin typeface="+mn-lt"/>
            </a:endParaRPr>
          </a:p>
          <a:p>
            <a:pPr marL="0" rtl="0" fontAlgn="base">
              <a:spcBef>
                <a:spcPts val="1800"/>
              </a:spcBef>
              <a:spcAft>
                <a:spcPts val="0"/>
              </a:spcAft>
            </a:pPr>
            <a:r>
              <a:rPr lang="cs-CZ" sz="2800" dirty="0">
                <a:solidFill>
                  <a:srgbClr val="000000"/>
                </a:solidFill>
                <a:latin typeface="+mn-lt"/>
              </a:rPr>
              <a:t>Poskytujeme f</a:t>
            </a: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+mn-lt"/>
              </a:rPr>
              <a:t>akultativní službu „převoz klienta“.</a:t>
            </a:r>
          </a:p>
          <a:p>
            <a:br>
              <a:rPr lang="cs-CZ" sz="2000" b="0" dirty="0">
                <a:effectLst/>
                <a:latin typeface="+mn-lt"/>
              </a:rPr>
            </a:br>
            <a:endParaRPr sz="1600" b="1" dirty="0">
              <a:solidFill>
                <a:srgbClr val="000000"/>
              </a:solidFill>
              <a:latin typeface="+mn-lt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458606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6;p3">
            <a:extLst>
              <a:ext uri="{FF2B5EF4-FFF2-40B4-BE49-F238E27FC236}">
                <a16:creationId xmlns:a16="http://schemas.microsoft.com/office/drawing/2014/main" id="{49CAC075-4E3A-E096-B59B-6E97B9E055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412" y="968477"/>
            <a:ext cx="9144000" cy="2871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 fontAlgn="base">
              <a:spcBef>
                <a:spcPts val="1800"/>
              </a:spcBef>
              <a:spcAft>
                <a:spcPts val="0"/>
              </a:spcAft>
            </a:pPr>
            <a:r>
              <a:rPr lang="cs-CZ" sz="2800" b="1" i="0" u="none" strike="noStrike" dirty="0">
                <a:solidFill>
                  <a:srgbClr val="000000"/>
                </a:solidFill>
                <a:effectLst/>
                <a:latin typeface="+mn-lt"/>
              </a:rPr>
              <a:t>Další aktivity:</a:t>
            </a:r>
          </a:p>
          <a:p>
            <a:br>
              <a:rPr lang="cs-CZ" sz="2000" b="0" dirty="0">
                <a:effectLst/>
                <a:latin typeface="+mn-lt"/>
              </a:rPr>
            </a:br>
            <a:r>
              <a:rPr lang="cs-CZ" sz="2000" b="0" dirty="0">
                <a:effectLst/>
                <a:latin typeface="+mn-lt"/>
              </a:rPr>
              <a:t>- jednodenní výlety pro klienty a sourozence</a:t>
            </a:r>
            <a:br>
              <a:rPr lang="cs-CZ" sz="2000" b="0" dirty="0">
                <a:effectLst/>
                <a:latin typeface="+mn-lt"/>
              </a:rPr>
            </a:br>
            <a:r>
              <a:rPr lang="cs-CZ" sz="2000" b="0" dirty="0">
                <a:effectLst/>
                <a:latin typeface="+mn-lt"/>
              </a:rPr>
              <a:t>- víkendy s přespáním</a:t>
            </a:r>
            <a:br>
              <a:rPr lang="cs-CZ" sz="2000" b="0" dirty="0">
                <a:effectLst/>
                <a:latin typeface="+mn-lt"/>
              </a:rPr>
            </a:br>
            <a:r>
              <a:rPr lang="cs-CZ" sz="2000" b="0" dirty="0">
                <a:effectLst/>
                <a:latin typeface="+mn-lt"/>
              </a:rPr>
              <a:t>- příměstské odlehčovací dny</a:t>
            </a:r>
            <a:br>
              <a:rPr lang="cs-CZ" sz="2000" b="0" dirty="0">
                <a:effectLst/>
                <a:latin typeface="+mn-lt"/>
              </a:rPr>
            </a:br>
            <a:br>
              <a:rPr lang="cs-CZ" sz="2000" b="0" dirty="0">
                <a:effectLst/>
              </a:rPr>
            </a:br>
            <a:br>
              <a:rPr lang="cs-CZ" sz="2000" b="0" dirty="0">
                <a:effectLst/>
              </a:rPr>
            </a:br>
            <a:br>
              <a:rPr lang="cs-CZ" sz="2000" b="0" dirty="0">
                <a:effectLst/>
              </a:rPr>
            </a:br>
            <a:endParaRPr sz="1600" b="1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Google Shape;181;p14">
            <a:extLst>
              <a:ext uri="{FF2B5EF4-FFF2-40B4-BE49-F238E27FC236}">
                <a16:creationId xmlns:a16="http://schemas.microsoft.com/office/drawing/2014/main" id="{C884F2A7-9F2E-8C27-FF21-26BCF5123C5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5683" y="1257167"/>
            <a:ext cx="2767476" cy="368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Zástupný symbol obrázku 7">
            <a:extLst>
              <a:ext uri="{FF2B5EF4-FFF2-40B4-BE49-F238E27FC236}">
                <a16:creationId xmlns:a16="http://schemas.microsoft.com/office/drawing/2014/main" id="{0CE42E8F-5956-9982-5D5B-2BA9CE0FFB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50" t="6081" r="7550" b="-6081"/>
          <a:stretch/>
        </p:blipFill>
        <p:spPr>
          <a:xfrm>
            <a:off x="4578054" y="3008670"/>
            <a:ext cx="3598119" cy="317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83;p14">
            <a:extLst>
              <a:ext uri="{FF2B5EF4-FFF2-40B4-BE49-F238E27FC236}">
                <a16:creationId xmlns:a16="http://schemas.microsoft.com/office/drawing/2014/main" id="{AC900A7C-9072-26F2-5605-24B0EA88C1F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3018" y="3276771"/>
            <a:ext cx="3655778" cy="26423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6095671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 txBox="1">
            <a:spLocks noGrp="1"/>
          </p:cNvSpPr>
          <p:nvPr>
            <p:ph type="title"/>
          </p:nvPr>
        </p:nvSpPr>
        <p:spPr>
          <a:xfrm>
            <a:off x="802046" y="980727"/>
            <a:ext cx="2715596" cy="2107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rPr lang="cs-CZ" b="1" dirty="0">
                <a:latin typeface="Century Gothic"/>
                <a:ea typeface="Century Gothic"/>
                <a:cs typeface="Century Gothic"/>
                <a:sym typeface="Century Gothic"/>
              </a:rPr>
              <a:t>Přetížení pečujících</a:t>
            </a:r>
            <a:br>
              <a:rPr lang="cs-CZ" b="1" dirty="0">
                <a:latin typeface="Century Gothic"/>
                <a:ea typeface="Century Gothic"/>
                <a:cs typeface="Century Gothic"/>
                <a:sym typeface="Century Gothic"/>
              </a:rPr>
            </a:br>
            <a:endParaRPr dirty="0">
              <a:latin typeface="+mn-lt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B98BE0D-35D1-1086-ECDC-5EB4303508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283995"/>
              </p:ext>
            </p:extLst>
          </p:nvPr>
        </p:nvGraphicFramePr>
        <p:xfrm>
          <a:off x="5484812" y="836610"/>
          <a:ext cx="5723962" cy="5116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Obrázek 4" descr="IMG_20210819_085631">
            <a:extLst>
              <a:ext uri="{FF2B5EF4-FFF2-40B4-BE49-F238E27FC236}">
                <a16:creationId xmlns:a16="http://schemas.microsoft.com/office/drawing/2014/main" id="{C63A5FBE-E71B-7530-F68B-3E181C9B618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8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4"/>
          <a:stretch/>
        </p:blipFill>
        <p:spPr>
          <a:xfrm>
            <a:off x="802046" y="2866105"/>
            <a:ext cx="2808000" cy="226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481363" y="1553497"/>
            <a:ext cx="3276600" cy="2064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entury Gothic"/>
              <a:buNone/>
            </a:pPr>
            <a:r>
              <a:rPr lang="en-US" sz="2800" b="1" dirty="0" err="1">
                <a:latin typeface="+mn-lt"/>
                <a:ea typeface="Century Gothic"/>
                <a:cs typeface="Century Gothic"/>
                <a:sym typeface="Century Gothic"/>
              </a:rPr>
              <a:t>Pomáháme</a:t>
            </a:r>
            <a:r>
              <a:rPr lang="cs-CZ" sz="2800" b="1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cs-CZ" sz="2800" b="1" dirty="0" err="1">
                <a:latin typeface="+mn-lt"/>
                <a:ea typeface="Century Gothic"/>
                <a:cs typeface="Century Gothic"/>
                <a:sym typeface="Century Gothic"/>
              </a:rPr>
              <a:t>pečujcím</a:t>
            </a:r>
            <a:r>
              <a:rPr lang="cs-CZ" sz="2800" b="1" dirty="0">
                <a:latin typeface="+mn-lt"/>
                <a:ea typeface="Century Gothic"/>
                <a:cs typeface="Century Gothic"/>
                <a:sym typeface="Century Gothic"/>
              </a:rPr>
              <a:t> různými </a:t>
            </a:r>
            <a:r>
              <a:rPr lang="en-US" sz="2800" b="1" dirty="0" err="1">
                <a:latin typeface="+mn-lt"/>
                <a:ea typeface="Century Gothic"/>
                <a:cs typeface="Century Gothic"/>
                <a:sym typeface="Century Gothic"/>
              </a:rPr>
              <a:t>způsoby</a:t>
            </a:r>
            <a:r>
              <a:rPr lang="en-US" sz="2800" b="1" dirty="0">
                <a:latin typeface="+mn-lt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2800" b="1" dirty="0" err="1">
                <a:latin typeface="+mn-lt"/>
                <a:ea typeface="Century Gothic"/>
                <a:cs typeface="Century Gothic"/>
                <a:sym typeface="Century Gothic"/>
              </a:rPr>
              <a:t>které</a:t>
            </a:r>
            <a:r>
              <a:rPr lang="en-US" sz="2800" b="1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800" b="1" dirty="0" err="1">
                <a:latin typeface="+mn-lt"/>
                <a:ea typeface="Century Gothic"/>
                <a:cs typeface="Century Gothic"/>
                <a:sym typeface="Century Gothic"/>
              </a:rPr>
              <a:t>kombinujeme</a:t>
            </a:r>
            <a:r>
              <a:rPr lang="en-US" sz="2800" b="1" dirty="0">
                <a:latin typeface="+mn-lt"/>
                <a:ea typeface="Century Gothic"/>
                <a:cs typeface="Century Gothic"/>
                <a:sym typeface="Century Gothic"/>
              </a:rPr>
              <a:t>…</a:t>
            </a:r>
            <a:br>
              <a:rPr lang="cs-CZ" sz="2800" b="1" dirty="0">
                <a:latin typeface="+mn-lt"/>
                <a:ea typeface="Century Gothic"/>
                <a:cs typeface="Century Gothic"/>
                <a:sym typeface="Century Gothic"/>
              </a:rPr>
            </a:br>
            <a:r>
              <a:rPr lang="cs-CZ" sz="2800" b="1" dirty="0">
                <a:latin typeface="+mn-lt"/>
                <a:ea typeface="Century Gothic"/>
                <a:cs typeface="Century Gothic"/>
                <a:sym typeface="Century Gothic"/>
              </a:rPr>
              <a:t>SÍŤUJEME?</a:t>
            </a:r>
            <a:endParaRPr sz="2800" b="1" dirty="0">
              <a:latin typeface="+mn-lt"/>
            </a:endParaRPr>
          </a:p>
        </p:txBody>
      </p:sp>
      <p:pic>
        <p:nvPicPr>
          <p:cNvPr id="144" name="Google Shape;144;p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5831" b="5830"/>
          <a:stretch/>
        </p:blipFill>
        <p:spPr>
          <a:xfrm>
            <a:off x="5484812" y="836610"/>
            <a:ext cx="5867401" cy="518319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1"/>
          <p:cNvSpPr txBox="1">
            <a:spLocks noGrp="1"/>
          </p:cNvSpPr>
          <p:nvPr>
            <p:ph type="title"/>
          </p:nvPr>
        </p:nvSpPr>
        <p:spPr>
          <a:xfrm>
            <a:off x="368740" y="404664"/>
            <a:ext cx="3601615" cy="192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rPr lang="en-US" b="1" dirty="0" err="1">
                <a:latin typeface="Century Gothic"/>
                <a:ea typeface="Century Gothic"/>
                <a:cs typeface="Century Gothic"/>
                <a:sym typeface="Century Gothic"/>
              </a:rPr>
              <a:t>Akcelerátor</a:t>
            </a:r>
            <a:r>
              <a:rPr lang="en-US" b="1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b="1" dirty="0" err="1">
                <a:latin typeface="Century Gothic"/>
                <a:ea typeface="Century Gothic"/>
                <a:cs typeface="Century Gothic"/>
                <a:sym typeface="Century Gothic"/>
              </a:rPr>
              <a:t>osamostatňování</a:t>
            </a:r>
            <a:br>
              <a:rPr lang="en-US" b="1" dirty="0">
                <a:latin typeface="Century Gothic"/>
                <a:ea typeface="Century Gothic"/>
                <a:cs typeface="Century Gothic"/>
                <a:sym typeface="Century Gothic"/>
              </a:rPr>
            </a:br>
            <a:endParaRPr dirty="0"/>
          </a:p>
        </p:txBody>
      </p:sp>
      <p:sp>
        <p:nvSpPr>
          <p:cNvPr id="237" name="Google Shape;237;p21"/>
          <p:cNvSpPr txBox="1">
            <a:spLocks noGrp="1"/>
          </p:cNvSpPr>
          <p:nvPr>
            <p:ph type="body" idx="1"/>
          </p:nvPr>
        </p:nvSpPr>
        <p:spPr>
          <a:xfrm>
            <a:off x="383104" y="2742405"/>
            <a:ext cx="3336141" cy="2702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cs-CZ" sz="3200" dirty="0">
                <a:latin typeface="+mn-lt"/>
                <a:sym typeface="Century Gothic"/>
              </a:rPr>
              <a:t>Hledání cest k osamostatnění všech dětí s postižením a vize budoucnosti pro pečující.</a:t>
            </a:r>
            <a:endParaRPr sz="3200" dirty="0">
              <a:latin typeface="+mn-lt"/>
            </a:endParaRPr>
          </a:p>
        </p:txBody>
      </p:sp>
      <p:pic>
        <p:nvPicPr>
          <p:cNvPr id="238" name="Google Shape;238;p2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8170" r="18170"/>
          <a:stretch/>
        </p:blipFill>
        <p:spPr>
          <a:xfrm>
            <a:off x="5484812" y="836610"/>
            <a:ext cx="5867401" cy="518319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4ECF9F-AA24-D4D4-6016-2E60E5F78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476864"/>
            <a:ext cx="3276599" cy="1924050"/>
          </a:xfrm>
        </p:spPr>
        <p:txBody>
          <a:bodyPr/>
          <a:lstStyle/>
          <a:p>
            <a:r>
              <a:rPr lang="cs-CZ" b="1" dirty="0">
                <a:latin typeface="+mn-lt"/>
              </a:rPr>
              <a:t>Připravujeme</a:t>
            </a:r>
            <a:r>
              <a:rPr lang="cs-CZ" dirty="0">
                <a:latin typeface="+mn-lt"/>
              </a:rPr>
              <a:t>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D7CC06E-4D2F-11AF-6F6E-CBF5F5ECF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453" y="3044587"/>
            <a:ext cx="4039339" cy="3001105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>
                <a:latin typeface="+mn-lt"/>
              </a:rPr>
              <a:t>Prodloužené víkendy s přespáním – pobytovou formu odlehčovací služby.</a:t>
            </a:r>
          </a:p>
          <a:p>
            <a:endParaRPr lang="cs-CZ" sz="2800" dirty="0">
              <a:latin typeface="+mn-lt"/>
            </a:endParaRPr>
          </a:p>
          <a:p>
            <a:r>
              <a:rPr lang="cs-CZ" sz="2800" dirty="0">
                <a:latin typeface="+mn-lt"/>
              </a:rPr>
              <a:t>Pokračování projektu </a:t>
            </a:r>
            <a:r>
              <a:rPr lang="cs-CZ" sz="2800" dirty="0" err="1">
                <a:latin typeface="+mn-lt"/>
              </a:rPr>
              <a:t>homesharing</a:t>
            </a:r>
            <a:r>
              <a:rPr lang="cs-CZ" sz="2800" dirty="0">
                <a:latin typeface="+mn-lt"/>
              </a:rPr>
              <a:t> na další 3 roky.</a:t>
            </a:r>
          </a:p>
          <a:p>
            <a:endParaRPr lang="cs-CZ" sz="2800" dirty="0"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EBE4E68-8499-42DA-9A85-C856700BE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717" y="1765150"/>
            <a:ext cx="6005495" cy="362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7"/>
          <p:cNvSpPr txBox="1">
            <a:spLocks noGrp="1"/>
          </p:cNvSpPr>
          <p:nvPr>
            <p:ph type="title"/>
          </p:nvPr>
        </p:nvSpPr>
        <p:spPr>
          <a:xfrm>
            <a:off x="261764" y="476672"/>
            <a:ext cx="3851448" cy="101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</a:pP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Děkuj</a:t>
            </a:r>
            <a:r>
              <a:rPr lang="cs-CZ" sz="2400" dirty="0">
                <a:latin typeface="+mn-lt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za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pozornost</a:t>
            </a:r>
            <a:br>
              <a:rPr lang="cs-CZ" sz="2400" dirty="0">
                <a:latin typeface="+mn-lt"/>
                <a:ea typeface="Century Gothic"/>
                <a:cs typeface="Century Gothic"/>
                <a:sym typeface="Century Gothic"/>
              </a:rPr>
            </a:br>
            <a:br>
              <a:rPr lang="cs-CZ" sz="2400" dirty="0">
                <a:latin typeface="+mn-lt"/>
                <a:ea typeface="Century Gothic"/>
                <a:cs typeface="Century Gothic"/>
                <a:sym typeface="Century Gothic"/>
              </a:rPr>
            </a:br>
            <a:r>
              <a:rPr lang="cs-CZ" sz="2400" dirty="0">
                <a:latin typeface="+mn-lt"/>
                <a:ea typeface="Century Gothic"/>
                <a:cs typeface="Century Gothic"/>
                <a:sym typeface="Century Gothic"/>
              </a:rPr>
              <a:t>Mgr. Naděžda Škrabalová</a:t>
            </a:r>
            <a:endParaRPr dirty="0">
              <a:latin typeface="+mn-lt"/>
            </a:endParaRPr>
          </a:p>
        </p:txBody>
      </p:sp>
      <p:sp>
        <p:nvSpPr>
          <p:cNvPr id="291" name="Google Shape;291;p27"/>
          <p:cNvSpPr txBox="1">
            <a:spLocks noGrp="1"/>
          </p:cNvSpPr>
          <p:nvPr>
            <p:ph type="body" idx="1"/>
          </p:nvPr>
        </p:nvSpPr>
        <p:spPr>
          <a:xfrm>
            <a:off x="333773" y="2204864"/>
            <a:ext cx="3851448" cy="3284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Zet-My, z. s. 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N</a:t>
            </a:r>
            <a:r>
              <a:rPr lang="cs-CZ" dirty="0">
                <a:latin typeface="+mn-lt"/>
                <a:ea typeface="Century Gothic"/>
                <a:cs typeface="Century Gothic"/>
                <a:sym typeface="Century Gothic"/>
              </a:rPr>
              <a:t>a </a:t>
            </a:r>
            <a:r>
              <a:rPr lang="cs-CZ" dirty="0" err="1">
                <a:latin typeface="+mn-lt"/>
                <a:ea typeface="Century Gothic"/>
                <a:cs typeface="Century Gothic"/>
                <a:sym typeface="Century Gothic"/>
              </a:rPr>
              <a:t>partkách</a:t>
            </a:r>
            <a:r>
              <a:rPr lang="cs-CZ" dirty="0">
                <a:latin typeface="+mn-lt"/>
                <a:ea typeface="Century Gothic"/>
                <a:cs typeface="Century Gothic"/>
                <a:sym typeface="Century Gothic"/>
              </a:rPr>
              <a:t> 283/6a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Olomouc – </a:t>
            </a:r>
            <a:r>
              <a:rPr lang="cs-CZ" dirty="0" err="1">
                <a:latin typeface="+mn-lt"/>
                <a:ea typeface="Century Gothic"/>
                <a:cs typeface="Century Gothic"/>
                <a:sym typeface="Century Gothic"/>
              </a:rPr>
              <a:t>Černovír</a:t>
            </a:r>
            <a:r>
              <a:rPr lang="cs-CZ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779 00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>
              <a:latin typeface="+mn-lt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IČO: 08802335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>
              <a:latin typeface="+mn-lt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www.zet-my.cz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www.facebook.com/zetmy.olomouc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Email: zet-my@seznam.cz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Telefon</a:t>
            </a: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: 722 152 030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pic>
        <p:nvPicPr>
          <p:cNvPr id="5" name="Google Shape;107;p3">
            <a:extLst>
              <a:ext uri="{FF2B5EF4-FFF2-40B4-BE49-F238E27FC236}">
                <a16:creationId xmlns:a16="http://schemas.microsoft.com/office/drawing/2014/main" id="{E8AA3994-B288-8638-C7DF-6D4E6F9109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52730" y="1490514"/>
            <a:ext cx="5102099" cy="3694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ctrTitle"/>
          </p:nvPr>
        </p:nvSpPr>
        <p:spPr>
          <a:xfrm>
            <a:off x="1522413" y="1371600"/>
            <a:ext cx="5578183" cy="2136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entury Gothic"/>
              <a:buNone/>
            </a:pPr>
            <a:r>
              <a:rPr lang="en-US" b="1" dirty="0" err="1">
                <a:latin typeface="Century Gothic"/>
                <a:ea typeface="Century Gothic"/>
                <a:cs typeface="Century Gothic"/>
                <a:sym typeface="Century Gothic"/>
              </a:rPr>
              <a:t>Zet</a:t>
            </a:r>
            <a:r>
              <a:rPr lang="en-US" b="1" dirty="0">
                <a:latin typeface="Century Gothic"/>
                <a:ea typeface="Century Gothic"/>
                <a:cs typeface="Century Gothic"/>
                <a:sym typeface="Century Gothic"/>
              </a:rPr>
              <a:t>-My, z. s.</a:t>
            </a:r>
            <a:endParaRPr b="1" dirty="0"/>
          </a:p>
        </p:txBody>
      </p:sp>
      <p:sp>
        <p:nvSpPr>
          <p:cNvPr id="98" name="Google Shape;98;p2"/>
          <p:cNvSpPr txBox="1">
            <a:spLocks noGrp="1"/>
          </p:cNvSpPr>
          <p:nvPr>
            <p:ph type="subTitle" idx="1"/>
          </p:nvPr>
        </p:nvSpPr>
        <p:spPr>
          <a:xfrm>
            <a:off x="1522412" y="4264090"/>
            <a:ext cx="9396535" cy="1755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Účelem</a:t>
            </a: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spolku</a:t>
            </a: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 je </a:t>
            </a: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zkvalitnění</a:t>
            </a: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života</a:t>
            </a: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pečujících</a:t>
            </a: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osob</a:t>
            </a: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 a </a:t>
            </a: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podpora</a:t>
            </a: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osob</a:t>
            </a: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 se </a:t>
            </a: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zdravotním</a:t>
            </a: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postižením</a:t>
            </a: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takovým</a:t>
            </a: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způsobem</a:t>
            </a: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, </a:t>
            </a: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kterým</a:t>
            </a: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posílí</a:t>
            </a: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své</a:t>
            </a: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kompetence</a:t>
            </a: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 s </a:t>
            </a: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využitím</a:t>
            </a: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vlastních</a:t>
            </a: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zdrojů</a:t>
            </a: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 pro </a:t>
            </a: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běžný</a:t>
            </a: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život</a:t>
            </a: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ve</a:t>
            </a: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společnosti</a:t>
            </a: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.</a:t>
            </a:r>
            <a:endParaRPr dirty="0">
              <a:solidFill>
                <a:schemeClr val="dk1"/>
              </a:solidFill>
              <a:latin typeface="+mn-lt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Google Shape;80;p1">
            <a:extLst>
              <a:ext uri="{FF2B5EF4-FFF2-40B4-BE49-F238E27FC236}">
                <a16:creationId xmlns:a16="http://schemas.microsoft.com/office/drawing/2014/main" id="{C13AAC06-003A-6435-C133-39319A405C9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8324" y="903514"/>
            <a:ext cx="2340623" cy="2084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CD94B75A-370A-E233-AE15-E808B5A291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HOMESHARING</a:t>
            </a:r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A355906E-5673-0C4A-9C92-59D7377B25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413" y="4953000"/>
            <a:ext cx="10323690" cy="1066800"/>
          </a:xfrm>
        </p:spPr>
        <p:txBody>
          <a:bodyPr/>
          <a:lstStyle/>
          <a:p>
            <a:r>
              <a:rPr lang="cs-CZ" dirty="0">
                <a:latin typeface="+mn-lt"/>
              </a:rPr>
              <a:t>SDÍLENÁ PÉČE O DĚTI A DOSPÍVAJÍCÍ S MENTÁLNÍM POSTIŽENÍM</a:t>
            </a:r>
          </a:p>
        </p:txBody>
      </p:sp>
      <p:pic>
        <p:nvPicPr>
          <p:cNvPr id="2" name="Google Shape;80;p1">
            <a:extLst>
              <a:ext uri="{FF2B5EF4-FFF2-40B4-BE49-F238E27FC236}">
                <a16:creationId xmlns:a16="http://schemas.microsoft.com/office/drawing/2014/main" id="{B39A0D51-7D03-F3DF-75B6-114ABEFAEF1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578324" y="903514"/>
            <a:ext cx="2340623" cy="20845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026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 txBox="1">
            <a:spLocks noGrp="1"/>
          </p:cNvSpPr>
          <p:nvPr>
            <p:ph type="title"/>
          </p:nvPr>
        </p:nvSpPr>
        <p:spPr>
          <a:xfrm>
            <a:off x="1522414" y="533400"/>
            <a:ext cx="9601200" cy="591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</a:pPr>
            <a:r>
              <a:rPr lang="en-US" b="1" dirty="0" err="1">
                <a:latin typeface="Century Gothic"/>
                <a:ea typeface="Century Gothic"/>
                <a:cs typeface="Century Gothic"/>
                <a:sym typeface="Century Gothic"/>
              </a:rPr>
              <a:t>Homeshari</a:t>
            </a:r>
            <a:r>
              <a:rPr lang="cs-CZ" b="1" dirty="0" err="1">
                <a:latin typeface="Century Gothic"/>
                <a:ea typeface="Century Gothic"/>
                <a:cs typeface="Century Gothic"/>
                <a:sym typeface="Century Gothic"/>
              </a:rPr>
              <a:t>ng</a:t>
            </a:r>
            <a:endParaRPr dirty="0"/>
          </a:p>
        </p:txBody>
      </p:sp>
      <p:sp>
        <p:nvSpPr>
          <p:cNvPr id="138" name="Google Shape;138;p8"/>
          <p:cNvSpPr txBox="1">
            <a:spLocks noGrp="1"/>
          </p:cNvSpPr>
          <p:nvPr>
            <p:ph type="body" idx="2"/>
          </p:nvPr>
        </p:nvSpPr>
        <p:spPr>
          <a:xfrm>
            <a:off x="2035278" y="1828800"/>
            <a:ext cx="9088336" cy="2969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cs-CZ" sz="2400" dirty="0">
                <a:latin typeface="+mn-lt"/>
                <a:ea typeface="Century Gothic"/>
                <a:cs typeface="Century Gothic"/>
                <a:sym typeface="Century Gothic"/>
              </a:rPr>
              <a:t>H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omesharing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je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podpora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pečujících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rodin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formou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odlehčovacího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pobytu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založeného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na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komunitní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pomoci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na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bázi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sousedské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výpomoci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.</a:t>
            </a:r>
            <a:endParaRPr sz="2400" dirty="0">
              <a:latin typeface="+mn-lt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Jedná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se o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moderní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a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přirozený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systém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podpory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rodin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pečující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o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své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děti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či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dospělé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s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vážným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zdravotním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postižením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a v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západních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zemích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úspěšně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funguje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mnoho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let.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Proškolený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hostitel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nebo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hostitelská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rodina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která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má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zájem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s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péčí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o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člověka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s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postižením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pomoci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,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si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bere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pravidelně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dítě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či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dospělého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k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sobě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domů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na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předem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domluvený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dirty="0" err="1">
                <a:latin typeface="+mn-lt"/>
                <a:ea typeface="Century Gothic"/>
                <a:cs typeface="Century Gothic"/>
                <a:sym typeface="Century Gothic"/>
              </a:rPr>
              <a:t>čas</a:t>
            </a:r>
            <a:r>
              <a:rPr lang="en-US" sz="2400" dirty="0">
                <a:latin typeface="+mn-lt"/>
                <a:ea typeface="Century Gothic"/>
                <a:cs typeface="Century Gothic"/>
                <a:sym typeface="Century Gothic"/>
              </a:rPr>
              <a:t>.</a:t>
            </a:r>
            <a:endParaRPr sz="2400" dirty="0">
              <a:latin typeface="+mn-lt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0"/>
          <p:cNvSpPr txBox="1">
            <a:spLocks noGrp="1"/>
          </p:cNvSpPr>
          <p:nvPr>
            <p:ph type="title"/>
          </p:nvPr>
        </p:nvSpPr>
        <p:spPr>
          <a:xfrm>
            <a:off x="549796" y="260648"/>
            <a:ext cx="9649072" cy="1296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</a:pPr>
            <a:r>
              <a:rPr lang="cs-CZ" sz="2400" b="1" dirty="0">
                <a:latin typeface="Century Gothic"/>
                <a:ea typeface="Century Gothic"/>
                <a:cs typeface="Century Gothic"/>
                <a:sym typeface="Century Gothic"/>
              </a:rPr>
              <a:t>PROCES, PRAVIDLA, METODIKY, TÝM…</a:t>
            </a:r>
            <a:endParaRPr dirty="0"/>
          </a:p>
        </p:txBody>
      </p:sp>
      <p:pic>
        <p:nvPicPr>
          <p:cNvPr id="231" name="Google Shape;23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474" y="1583548"/>
            <a:ext cx="4657858" cy="46028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BACB164-317F-DC5C-DCDF-5CC046228D8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265470" y="1583548"/>
            <a:ext cx="4858143" cy="443625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C7F56E8-11AE-FD1C-D9BA-706FFB6EC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470" y="1700982"/>
            <a:ext cx="4953135" cy="403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22FFB61-59A1-4BE7-F7AD-0849A0139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2800" b="1" i="0" u="none" strike="noStrike" dirty="0">
                <a:solidFill>
                  <a:srgbClr val="000000"/>
                </a:solidFill>
                <a:effectLst/>
                <a:latin typeface="+mn-lt"/>
              </a:rPr>
              <a:t>Pilotní projekt </a:t>
            </a:r>
            <a:r>
              <a:rPr lang="cs-CZ" sz="2800" b="1" i="0" u="none" strike="noStrike" dirty="0" err="1">
                <a:solidFill>
                  <a:srgbClr val="000000"/>
                </a:solidFill>
                <a:effectLst/>
                <a:latin typeface="+mn-lt"/>
              </a:rPr>
              <a:t>Homesharing</a:t>
            </a:r>
            <a:r>
              <a:rPr lang="cs-CZ" sz="2800" b="1" i="0" u="none" strike="noStrike" dirty="0">
                <a:solidFill>
                  <a:srgbClr val="000000"/>
                </a:solidFill>
                <a:effectLst/>
                <a:latin typeface="+mn-lt"/>
              </a:rPr>
              <a:t> pro Olomoucký kraj v roce 2020</a:t>
            </a:r>
            <a:br>
              <a:rPr lang="cs-CZ" sz="2800" b="1" i="0" u="none" strike="noStrike" dirty="0">
                <a:solidFill>
                  <a:srgbClr val="000000"/>
                </a:solidFill>
                <a:effectLst/>
                <a:latin typeface="+mn-lt"/>
              </a:rPr>
            </a:br>
            <a:br>
              <a:rPr lang="cs-CZ" sz="2800" b="0" dirty="0">
                <a:effectLst/>
                <a:latin typeface="+mn-lt"/>
              </a:rPr>
            </a:br>
            <a:br>
              <a:rPr lang="cs-CZ" dirty="0"/>
            </a:br>
            <a:endParaRPr lang="cs-CZ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C7F512F-BCCE-9B63-0F67-0BD78BC1C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430" y="5556097"/>
            <a:ext cx="19050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E175DD3-50EE-4EE4-BA38-A86D259FE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186" y="1553645"/>
            <a:ext cx="6915489" cy="345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0"/>
          <p:cNvSpPr txBox="1">
            <a:spLocks noGrp="1"/>
          </p:cNvSpPr>
          <p:nvPr>
            <p:ph type="title"/>
          </p:nvPr>
        </p:nvSpPr>
        <p:spPr>
          <a:xfrm>
            <a:off x="549796" y="260647"/>
            <a:ext cx="3501094" cy="4881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</a:pPr>
            <a:r>
              <a:rPr lang="en-US" sz="2400" b="1" dirty="0" err="1">
                <a:latin typeface="+mn-lt"/>
                <a:ea typeface="Century Gothic"/>
                <a:cs typeface="Century Gothic"/>
                <a:sym typeface="Century Gothic"/>
              </a:rPr>
              <a:t>Projek</a:t>
            </a:r>
            <a:r>
              <a:rPr lang="en-US" sz="2400" b="1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latin typeface="+mn-lt"/>
                <a:ea typeface="Century Gothic"/>
                <a:cs typeface="Century Gothic"/>
                <a:sym typeface="Century Gothic"/>
              </a:rPr>
              <a:t>Homesharing</a:t>
            </a:r>
            <a:r>
              <a:rPr lang="en-US" sz="2400" b="1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latin typeface="+mn-lt"/>
                <a:ea typeface="Century Gothic"/>
                <a:cs typeface="Century Gothic"/>
                <a:sym typeface="Century Gothic"/>
              </a:rPr>
              <a:t>ve</a:t>
            </a:r>
            <a:r>
              <a:rPr lang="en-US" sz="2400" b="1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latin typeface="+mn-lt"/>
                <a:ea typeface="Century Gothic"/>
                <a:cs typeface="Century Gothic"/>
                <a:sym typeface="Century Gothic"/>
              </a:rPr>
              <a:t>spolupráci</a:t>
            </a:r>
            <a:r>
              <a:rPr lang="en-US" sz="2400" b="1" dirty="0">
                <a:latin typeface="+mn-lt"/>
                <a:ea typeface="Century Gothic"/>
                <a:cs typeface="Century Gothic"/>
                <a:sym typeface="Century Gothic"/>
              </a:rPr>
              <a:t> s </a:t>
            </a:r>
            <a:r>
              <a:rPr lang="en-US" sz="2400" b="1" dirty="0" err="1">
                <a:latin typeface="+mn-lt"/>
                <a:ea typeface="Century Gothic"/>
                <a:cs typeface="Century Gothic"/>
                <a:sym typeface="Century Gothic"/>
              </a:rPr>
              <a:t>Nadačním</a:t>
            </a:r>
            <a:r>
              <a:rPr lang="en-US" sz="2400" b="1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latin typeface="+mn-lt"/>
                <a:ea typeface="Century Gothic"/>
                <a:cs typeface="Century Gothic"/>
                <a:sym typeface="Century Gothic"/>
              </a:rPr>
              <a:t>fondem</a:t>
            </a:r>
            <a:r>
              <a:rPr lang="en-US" sz="2400" b="1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latin typeface="+mn-lt"/>
                <a:ea typeface="Century Gothic"/>
                <a:cs typeface="Century Gothic"/>
                <a:sym typeface="Century Gothic"/>
              </a:rPr>
              <a:t>Abakus</a:t>
            </a:r>
            <a:r>
              <a:rPr lang="en-US" sz="2400" b="1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br>
              <a:rPr lang="en-US" sz="1800" dirty="0">
                <a:latin typeface="+mn-lt"/>
                <a:ea typeface="Century Gothic"/>
                <a:cs typeface="Century Gothic"/>
                <a:sym typeface="Century Gothic"/>
              </a:rPr>
            </a:br>
            <a:r>
              <a:rPr lang="en-US" sz="1600" dirty="0">
                <a:latin typeface="+mn-lt"/>
                <a:ea typeface="Century Gothic"/>
                <a:cs typeface="Century Gothic"/>
                <a:sym typeface="Century Gothic"/>
              </a:rPr>
              <a:t>(pod </a:t>
            </a:r>
            <a:r>
              <a:rPr lang="en-US" sz="1600" dirty="0" err="1">
                <a:latin typeface="+mn-lt"/>
                <a:ea typeface="Century Gothic"/>
                <a:cs typeface="Century Gothic"/>
                <a:sym typeface="Century Gothic"/>
              </a:rPr>
              <a:t>odborným</a:t>
            </a:r>
            <a:r>
              <a:rPr lang="en-US" sz="16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600" dirty="0" err="1">
                <a:latin typeface="+mn-lt"/>
                <a:ea typeface="Century Gothic"/>
                <a:cs typeface="Century Gothic"/>
                <a:sym typeface="Century Gothic"/>
              </a:rPr>
              <a:t>mentoringem</a:t>
            </a:r>
            <a:r>
              <a:rPr lang="en-US" sz="16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600" dirty="0" err="1">
                <a:latin typeface="+mn-lt"/>
                <a:ea typeface="Century Gothic"/>
                <a:cs typeface="Century Gothic"/>
                <a:sym typeface="Century Gothic"/>
              </a:rPr>
              <a:t>Dětí</a:t>
            </a:r>
            <a:r>
              <a:rPr lang="en-US" sz="16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600" dirty="0" err="1">
                <a:latin typeface="+mn-lt"/>
                <a:ea typeface="Century Gothic"/>
                <a:cs typeface="Century Gothic"/>
                <a:sym typeface="Century Gothic"/>
              </a:rPr>
              <a:t>úplňku</a:t>
            </a:r>
            <a:r>
              <a:rPr lang="en-US" sz="1600" dirty="0">
                <a:latin typeface="+mn-lt"/>
                <a:ea typeface="Century Gothic"/>
                <a:cs typeface="Century Gothic"/>
                <a:sym typeface="Century Gothic"/>
              </a:rPr>
              <a:t> Praha a </a:t>
            </a:r>
            <a:r>
              <a:rPr lang="en-US" sz="1600" dirty="0" err="1">
                <a:latin typeface="+mn-lt"/>
                <a:ea typeface="Century Gothic"/>
                <a:cs typeface="Century Gothic"/>
                <a:sym typeface="Century Gothic"/>
              </a:rPr>
              <a:t>Rodinné</a:t>
            </a:r>
            <a:r>
              <a:rPr lang="en-US" sz="16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600" dirty="0" err="1">
                <a:latin typeface="+mn-lt"/>
                <a:ea typeface="Century Gothic"/>
                <a:cs typeface="Century Gothic"/>
                <a:sym typeface="Century Gothic"/>
              </a:rPr>
              <a:t>integrační</a:t>
            </a:r>
            <a:r>
              <a:rPr lang="en-US" sz="1600" dirty="0">
                <a:latin typeface="+mn-lt"/>
                <a:ea typeface="Century Gothic"/>
                <a:cs typeface="Century Gothic"/>
                <a:sym typeface="Century Gothic"/>
              </a:rPr>
              <a:t> centrum, z. s. Pardubice)</a:t>
            </a:r>
            <a:br>
              <a:rPr lang="en-US" sz="1600" dirty="0">
                <a:latin typeface="+mn-lt"/>
                <a:ea typeface="Century Gothic"/>
                <a:cs typeface="Century Gothic"/>
                <a:sym typeface="Century Gothic"/>
              </a:rPr>
            </a:br>
            <a:r>
              <a:rPr lang="en-US" sz="1600" dirty="0">
                <a:latin typeface="+mn-lt"/>
                <a:ea typeface="Century Gothic"/>
                <a:cs typeface="Century Gothic"/>
                <a:sym typeface="Century Gothic"/>
              </a:rPr>
              <a:t>- </a:t>
            </a:r>
            <a:r>
              <a:rPr lang="en-US" sz="1600" dirty="0" err="1">
                <a:latin typeface="+mn-lt"/>
                <a:ea typeface="Century Gothic"/>
                <a:cs typeface="Century Gothic"/>
                <a:sym typeface="Century Gothic"/>
              </a:rPr>
              <a:t>aktivní</a:t>
            </a:r>
            <a:r>
              <a:rPr lang="en-US" sz="1600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1600" dirty="0" err="1">
                <a:latin typeface="+mn-lt"/>
                <a:ea typeface="Century Gothic"/>
                <a:cs typeface="Century Gothic"/>
                <a:sym typeface="Century Gothic"/>
              </a:rPr>
              <a:t>projekt</a:t>
            </a:r>
            <a:r>
              <a:rPr lang="en-US" sz="1600" dirty="0">
                <a:latin typeface="+mn-lt"/>
                <a:ea typeface="Century Gothic"/>
                <a:cs typeface="Century Gothic"/>
                <a:sym typeface="Century Gothic"/>
              </a:rPr>
              <a:t> od 1. 9. 2021 </a:t>
            </a:r>
            <a:r>
              <a:rPr lang="cs-CZ" sz="1600" dirty="0">
                <a:latin typeface="+mn-lt"/>
                <a:ea typeface="Century Gothic"/>
                <a:cs typeface="Century Gothic"/>
                <a:sym typeface="Century Gothic"/>
              </a:rPr>
              <a:t>do 31.12.2023</a:t>
            </a:r>
            <a:endParaRPr dirty="0">
              <a:latin typeface="+mn-lt"/>
            </a:endParaRPr>
          </a:p>
        </p:txBody>
      </p:sp>
      <p:pic>
        <p:nvPicPr>
          <p:cNvPr id="230" name="Google Shape;230;p2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979896" y="1136534"/>
            <a:ext cx="6518786" cy="4005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877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22FFB61-59A1-4BE7-F7AD-0849A0139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HOSTITEL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6EE7027-FB60-EE65-B775-A6412CDA6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661" y="4648200"/>
            <a:ext cx="3938551" cy="1371600"/>
          </a:xfrm>
        </p:spPr>
        <p:txBody>
          <a:bodyPr>
            <a:normAutofit/>
          </a:bodyPr>
          <a:lstStyle/>
          <a:p>
            <a:r>
              <a:rPr lang="cs-CZ" sz="2400" dirty="0"/>
              <a:t>Je vyškolený laik, který se stane kamarádem dítěte s postižením. </a:t>
            </a:r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8BEB1EC6-D255-F16F-6BF8-9E332D639BB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7550" r="75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737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8CA84498-4123-394E-17CA-BC7EBF90C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118171"/>
          </a:xfrm>
        </p:spPr>
        <p:txBody>
          <a:bodyPr/>
          <a:lstStyle/>
          <a:p>
            <a:r>
              <a:rPr lang="cs-CZ" dirty="0"/>
              <a:t>HOSTITEL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717B864-5220-EDB9-0E32-8F907644F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0289" y="3708971"/>
            <a:ext cx="3352924" cy="2310829"/>
          </a:xfrm>
        </p:spPr>
        <p:txBody>
          <a:bodyPr>
            <a:normAutofit/>
          </a:bodyPr>
          <a:lstStyle/>
          <a:p>
            <a:r>
              <a:rPr lang="cs-CZ" sz="2000" dirty="0"/>
              <a:t>Se během příprav seznámí se specifiky lidí se zdravotním postižením a naučí se jim lépe porozumět. V tom mu pomáhá i tzv. adaptační průvodce.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D5B8781-9CA4-F69B-8042-841B8FB2D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020" y="1132726"/>
            <a:ext cx="6885460" cy="459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6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2672FB-2E24-3B29-70FB-0FC8C8187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Tráví spolu čas a rodina si může odpočinout…</a:t>
            </a: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75885718-2F24-0325-433D-4EF655306C0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16861" b="168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006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5"/>
          <p:cNvSpPr txBox="1">
            <a:spLocks noGrp="1"/>
          </p:cNvSpPr>
          <p:nvPr>
            <p:ph type="title"/>
          </p:nvPr>
        </p:nvSpPr>
        <p:spPr>
          <a:xfrm>
            <a:off x="239480" y="856432"/>
            <a:ext cx="5690586" cy="3282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rPr lang="cs-CZ" sz="1900" dirty="0">
                <a:solidFill>
                  <a:schemeClr val="tx1"/>
                </a:solidFill>
                <a:latin typeface="+mn-lt"/>
                <a:sym typeface="Century Gothic"/>
              </a:rPr>
              <a:t>Počet rodin zapojených do projektu (v pořadníku): 24 </a:t>
            </a:r>
            <a:br>
              <a:rPr lang="cs-CZ" sz="1900" dirty="0">
                <a:solidFill>
                  <a:schemeClr val="tx1"/>
                </a:solidFill>
                <a:latin typeface="+mn-lt"/>
                <a:sym typeface="Century Gothic"/>
              </a:rPr>
            </a:br>
            <a:r>
              <a:rPr lang="cs-CZ" sz="1900" dirty="0">
                <a:solidFill>
                  <a:schemeClr val="tx1"/>
                </a:solidFill>
                <a:latin typeface="+mn-lt"/>
                <a:sym typeface="Century Gothic"/>
              </a:rPr>
              <a:t>Počet vyškolených hostitelů: 11</a:t>
            </a:r>
            <a:br>
              <a:rPr lang="cs-CZ" sz="1900" dirty="0">
                <a:solidFill>
                  <a:schemeClr val="tx1"/>
                </a:solidFill>
                <a:latin typeface="+mn-lt"/>
                <a:sym typeface="Century Gothic"/>
              </a:rPr>
            </a:br>
            <a:r>
              <a:rPr lang="cs-CZ" sz="1900" dirty="0">
                <a:solidFill>
                  <a:schemeClr val="tx1"/>
                </a:solidFill>
                <a:latin typeface="+mn-lt"/>
                <a:sym typeface="Century Gothic"/>
              </a:rPr>
              <a:t>Počet spárovaných rodin (podepsaných smluv): 6</a:t>
            </a:r>
            <a:br>
              <a:rPr lang="cs-CZ" sz="1900" dirty="0">
                <a:solidFill>
                  <a:schemeClr val="tx1"/>
                </a:solidFill>
                <a:latin typeface="+mn-lt"/>
                <a:sym typeface="Century Gothic"/>
              </a:rPr>
            </a:br>
            <a:r>
              <a:rPr lang="cs-CZ" sz="1900" dirty="0">
                <a:solidFill>
                  <a:schemeClr val="tx1"/>
                </a:solidFill>
                <a:latin typeface="+mn-lt"/>
                <a:sym typeface="Century Gothic"/>
              </a:rPr>
              <a:t>Počet hostitelů před párováním: 3 </a:t>
            </a:r>
            <a:br>
              <a:rPr lang="cs-CZ" sz="1900" dirty="0">
                <a:solidFill>
                  <a:schemeClr val="tx1"/>
                </a:solidFill>
                <a:latin typeface="+mn-lt"/>
                <a:sym typeface="Century Gothic"/>
              </a:rPr>
            </a:br>
            <a:r>
              <a:rPr lang="cs-CZ" sz="1900" dirty="0">
                <a:solidFill>
                  <a:schemeClr val="tx1"/>
                </a:solidFill>
                <a:latin typeface="+mn-lt"/>
                <a:sym typeface="Century Gothic"/>
              </a:rPr>
              <a:t>Počet hostitelů čekajících na přípravu: 1</a:t>
            </a:r>
            <a:br>
              <a:rPr lang="cs-CZ" sz="1900" dirty="0">
                <a:solidFill>
                  <a:schemeClr val="tx1"/>
                </a:solidFill>
                <a:latin typeface="+mn-lt"/>
                <a:sym typeface="Century Gothic"/>
              </a:rPr>
            </a:br>
            <a:r>
              <a:rPr lang="cs-CZ" sz="1900" dirty="0">
                <a:solidFill>
                  <a:schemeClr val="tx1"/>
                </a:solidFill>
                <a:latin typeface="+mn-lt"/>
                <a:sym typeface="Century Gothic"/>
              </a:rPr>
              <a:t>Počet rodin a hostitelů v </a:t>
            </a:r>
            <a:r>
              <a:rPr lang="cs-CZ" sz="1900" dirty="0" err="1">
                <a:solidFill>
                  <a:schemeClr val="tx1"/>
                </a:solidFill>
                <a:latin typeface="+mn-lt"/>
                <a:sym typeface="Century Gothic"/>
              </a:rPr>
              <a:t>párovacím</a:t>
            </a:r>
            <a:r>
              <a:rPr lang="cs-CZ" sz="1900" dirty="0">
                <a:solidFill>
                  <a:schemeClr val="tx1"/>
                </a:solidFill>
                <a:latin typeface="+mn-lt"/>
                <a:sym typeface="Century Gothic"/>
              </a:rPr>
              <a:t> procesu: 2</a:t>
            </a:r>
            <a:br>
              <a:rPr lang="cs-CZ" sz="2800" dirty="0">
                <a:solidFill>
                  <a:schemeClr val="tx1"/>
                </a:solidFill>
                <a:latin typeface="+mn-lt"/>
                <a:sym typeface="Century Gothic"/>
              </a:rPr>
            </a:br>
            <a:endParaRPr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4B2A7AB-7B8E-4643-A79F-DE035BBB2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321" y="2718919"/>
            <a:ext cx="6565298" cy="32826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7"/>
          <p:cNvSpPr txBox="1">
            <a:spLocks noGrp="1"/>
          </p:cNvSpPr>
          <p:nvPr>
            <p:ph type="title"/>
          </p:nvPr>
        </p:nvSpPr>
        <p:spPr>
          <a:xfrm>
            <a:off x="261764" y="476672"/>
            <a:ext cx="3851448" cy="1013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</a:pPr>
            <a:r>
              <a:rPr lang="en-US" sz="2400" b="1" dirty="0" err="1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Děkuj</a:t>
            </a:r>
            <a:r>
              <a:rPr lang="cs-CZ" sz="2400" b="1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i</a:t>
            </a:r>
            <a:r>
              <a:rPr lang="en-US" sz="2400" b="1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 za </a:t>
            </a:r>
            <a:r>
              <a:rPr lang="en-US" sz="2400" b="1" dirty="0" err="1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pozornost</a:t>
            </a:r>
            <a:br>
              <a:rPr lang="cs-CZ" sz="2400" b="1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</a:br>
            <a:br>
              <a:rPr lang="cs-CZ" sz="2400" b="1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</a:br>
            <a:r>
              <a:rPr lang="cs-CZ" sz="2400" b="1" dirty="0">
                <a:latin typeface="Arial" panose="020B0604020202020204" pitchFamily="34" charset="0"/>
                <a:ea typeface="Century Gothic"/>
                <a:cs typeface="Arial" panose="020B0604020202020204" pitchFamily="34" charset="0"/>
                <a:sym typeface="Century Gothic"/>
              </a:rPr>
              <a:t>Mgr. Naděžda Škrabalová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1" name="Google Shape;291;p27"/>
          <p:cNvSpPr txBox="1">
            <a:spLocks noGrp="1"/>
          </p:cNvSpPr>
          <p:nvPr>
            <p:ph type="body" idx="1"/>
          </p:nvPr>
        </p:nvSpPr>
        <p:spPr>
          <a:xfrm>
            <a:off x="333773" y="2204864"/>
            <a:ext cx="3851448" cy="3284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Zet-My, z. s. 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N</a:t>
            </a:r>
            <a:r>
              <a:rPr lang="cs-CZ" dirty="0">
                <a:latin typeface="+mn-lt"/>
                <a:ea typeface="Century Gothic"/>
                <a:cs typeface="Century Gothic"/>
                <a:sym typeface="Century Gothic"/>
              </a:rPr>
              <a:t>a </a:t>
            </a:r>
            <a:r>
              <a:rPr lang="cs-CZ" dirty="0" err="1">
                <a:latin typeface="+mn-lt"/>
                <a:ea typeface="Century Gothic"/>
                <a:cs typeface="Century Gothic"/>
                <a:sym typeface="Century Gothic"/>
              </a:rPr>
              <a:t>partkách</a:t>
            </a:r>
            <a:r>
              <a:rPr lang="cs-CZ" dirty="0">
                <a:latin typeface="+mn-lt"/>
                <a:ea typeface="Century Gothic"/>
                <a:cs typeface="Century Gothic"/>
                <a:sym typeface="Century Gothic"/>
              </a:rPr>
              <a:t> 283/6a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Olomouc – </a:t>
            </a:r>
            <a:r>
              <a:rPr lang="cs-CZ" dirty="0" err="1">
                <a:latin typeface="+mn-lt"/>
                <a:ea typeface="Century Gothic"/>
                <a:cs typeface="Century Gothic"/>
                <a:sym typeface="Century Gothic"/>
              </a:rPr>
              <a:t>Černovír</a:t>
            </a:r>
            <a:r>
              <a:rPr lang="cs-CZ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779 00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>
              <a:latin typeface="+mn-lt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IČO: 08802335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>
              <a:latin typeface="+mn-lt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www.zet-my.cz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www.facebook.com/zetmy.olomouc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Email: zet-my@seznam.cz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Telefon</a:t>
            </a: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: 722 152 030</a:t>
            </a: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pic>
        <p:nvPicPr>
          <p:cNvPr id="4098" name="Picture 2" descr="Není k dispozici žádný popis fotky.">
            <a:extLst>
              <a:ext uri="{FF2B5EF4-FFF2-40B4-BE49-F238E27FC236}">
                <a16:creationId xmlns:a16="http://schemas.microsoft.com/office/drawing/2014/main" id="{8832E983-AB0C-26F1-5E05-E0CC36ABF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136" y="1322247"/>
            <a:ext cx="6606773" cy="440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A3E79A3-62B8-447A-A5B8-C6C22785FB07}"/>
              </a:ext>
            </a:extLst>
          </p:cNvPr>
          <p:cNvSpPr txBox="1"/>
          <p:nvPr/>
        </p:nvSpPr>
        <p:spPr>
          <a:xfrm>
            <a:off x="5131293" y="6001305"/>
            <a:ext cx="6542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FOTO: Setkání hostitelů v Moravském divadle Olomouc ze dne 22. 10. 2022</a:t>
            </a:r>
          </a:p>
        </p:txBody>
      </p:sp>
    </p:spTree>
    <p:extLst>
      <p:ext uri="{BB962C8B-B14F-4D97-AF65-F5344CB8AC3E}">
        <p14:creationId xmlns:p14="http://schemas.microsoft.com/office/powerpoint/2010/main" val="188558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>
            <a:spLocks noGrp="1"/>
          </p:cNvSpPr>
          <p:nvPr>
            <p:ph type="body" idx="1"/>
          </p:nvPr>
        </p:nvSpPr>
        <p:spPr>
          <a:xfrm>
            <a:off x="1522414" y="1052736"/>
            <a:ext cx="9601200" cy="4967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dirty="0"/>
              <a:t>  </a:t>
            </a:r>
            <a:endParaRPr dirty="0"/>
          </a:p>
        </p:txBody>
      </p:sp>
      <p:sp>
        <p:nvSpPr>
          <p:cNvPr id="108" name="Google Shape;108;p3"/>
          <p:cNvSpPr/>
          <p:nvPr/>
        </p:nvSpPr>
        <p:spPr>
          <a:xfrm>
            <a:off x="5973225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endParaRPr/>
          </a:p>
        </p:txBody>
      </p:sp>
      <p:sp>
        <p:nvSpPr>
          <p:cNvPr id="109" name="Google Shape;109;p3"/>
          <p:cNvSpPr/>
          <p:nvPr/>
        </p:nvSpPr>
        <p:spPr>
          <a:xfrm>
            <a:off x="5973225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endParaRPr/>
          </a:p>
        </p:txBody>
      </p:sp>
      <p:sp>
        <p:nvSpPr>
          <p:cNvPr id="110" name="Google Shape;110;p3"/>
          <p:cNvSpPr/>
          <p:nvPr/>
        </p:nvSpPr>
        <p:spPr>
          <a:xfrm>
            <a:off x="5973225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5973225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endParaRPr/>
          </a:p>
        </p:txBody>
      </p:sp>
      <p:sp>
        <p:nvSpPr>
          <p:cNvPr id="2" name="Google Shape;103;p4">
            <a:extLst>
              <a:ext uri="{FF2B5EF4-FFF2-40B4-BE49-F238E27FC236}">
                <a16:creationId xmlns:a16="http://schemas.microsoft.com/office/drawing/2014/main" id="{FEE49502-DA75-2DB4-7AEF-75B3134B1152}"/>
              </a:ext>
            </a:extLst>
          </p:cNvPr>
          <p:cNvSpPr txBox="1">
            <a:spLocks/>
          </p:cNvSpPr>
          <p:nvPr/>
        </p:nvSpPr>
        <p:spPr>
          <a:xfrm>
            <a:off x="2132015" y="838199"/>
            <a:ext cx="7525169" cy="4967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indent="0">
              <a:spcBef>
                <a:spcPts val="0"/>
              </a:spcBef>
              <a:buSzPts val="2000"/>
              <a:buFont typeface="Arial"/>
              <a:buNone/>
            </a:pPr>
            <a:endParaRPr lang="cs-CZ" sz="2800" b="1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indent="0">
              <a:spcBef>
                <a:spcPts val="0"/>
              </a:spcBef>
              <a:buSzPts val="2000"/>
              <a:buFont typeface="Arial"/>
              <a:buNone/>
            </a:pPr>
            <a:r>
              <a:rPr lang="en-US" sz="2800" b="1" dirty="0" err="1">
                <a:latin typeface="+mn-lt"/>
                <a:ea typeface="Times New Roman"/>
                <a:cs typeface="Times New Roman"/>
                <a:sym typeface="Times New Roman"/>
              </a:rPr>
              <a:t>Odlehčovací</a:t>
            </a:r>
            <a:r>
              <a:rPr lang="en-US" sz="2800" b="1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latin typeface="+mn-lt"/>
                <a:ea typeface="Times New Roman"/>
                <a:cs typeface="Times New Roman"/>
                <a:sym typeface="Times New Roman"/>
              </a:rPr>
              <a:t>sociální</a:t>
            </a:r>
            <a:r>
              <a:rPr lang="en-US" sz="2800" b="1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latin typeface="+mn-lt"/>
                <a:ea typeface="Times New Roman"/>
                <a:cs typeface="Times New Roman"/>
                <a:sym typeface="Times New Roman"/>
              </a:rPr>
              <a:t>služba</a:t>
            </a:r>
            <a:r>
              <a:rPr lang="en-US" sz="2800" b="1" dirty="0">
                <a:latin typeface="+mn-lt"/>
                <a:ea typeface="Times New Roman"/>
                <a:cs typeface="Times New Roman"/>
                <a:sym typeface="Times New Roman"/>
              </a:rPr>
              <a:t> „ZET“</a:t>
            </a:r>
            <a:endParaRPr lang="cs-CZ" sz="2800" b="1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indent="0">
              <a:spcBef>
                <a:spcPts val="0"/>
              </a:spcBef>
              <a:buSzPts val="2000"/>
              <a:buFont typeface="Arial"/>
              <a:buNone/>
            </a:pPr>
            <a:endParaRPr lang="cs-CZ" b="1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en-US" dirty="0">
              <a:latin typeface="+mn-lt"/>
            </a:endParaRP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b="1" dirty="0">
                <a:effectLst/>
                <a:latin typeface="+mn-lt"/>
                <a:ea typeface="Calibri" panose="020F0502020204030204" pitchFamily="34" charset="0"/>
              </a:rPr>
              <a:t>Cíle služby</a:t>
            </a:r>
            <a:endParaRPr lang="cs-CZ" sz="1800" dirty="0">
              <a:effectLst/>
              <a:latin typeface="+mn-lt"/>
              <a:ea typeface="Calibri" panose="020F0502020204030204" pitchFamily="34" charset="0"/>
            </a:endParaRP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dirty="0">
                <a:effectLst/>
                <a:latin typeface="+mn-lt"/>
                <a:ea typeface="Calibri" panose="020F0502020204030204" pitchFamily="34" charset="0"/>
              </a:rPr>
              <a:t>Klient, který navzdory své nepříznivé situaci a nepřítomnosti pečující osoby, má zajištěny své potřeby a vede běžný život dle svých zvyklostí.</a:t>
            </a:r>
          </a:p>
          <a:p>
            <a:pPr marL="11430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dirty="0">
                <a:effectLst/>
                <a:latin typeface="+mn-lt"/>
                <a:ea typeface="Calibri" panose="020F0502020204030204" pitchFamily="34" charset="0"/>
              </a:rPr>
              <a:t>Sekundární cíle: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+mn-lt"/>
                <a:ea typeface="Calibri" panose="020F0502020204030204" pitchFamily="34" charset="0"/>
              </a:rPr>
              <a:t>Pečující osoba, která díky odlehčovací službě: </a:t>
            </a:r>
            <a:r>
              <a:rPr lang="cs-CZ" sz="1800" dirty="0">
                <a:effectLst/>
                <a:latin typeface="+mn-lt"/>
                <a:ea typeface="Noto Sans Symbols"/>
                <a:cs typeface="Noto Sans Symbols"/>
              </a:rPr>
              <a:t>má prostor na odpočinek, vyřízení svých osobních záležitostí a na ostatní členy rodiny, </a:t>
            </a:r>
            <a:r>
              <a:rPr lang="cs-CZ" sz="1800" dirty="0">
                <a:effectLst/>
                <a:latin typeface="+mn-lt"/>
                <a:ea typeface="Calibri" panose="020F0502020204030204" pitchFamily="34" charset="0"/>
              </a:rPr>
              <a:t>může realizovat vztahy se svými přáteli a využívat možnosti místní komunity a tím předejít sociálnímu vyloučení.</a:t>
            </a:r>
          </a:p>
          <a:p>
            <a:pPr marL="0" indent="0">
              <a:buSzPts val="2000"/>
              <a:buFont typeface="Arial"/>
              <a:buNone/>
            </a:pPr>
            <a:endParaRPr lang="en-US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8318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 txBox="1">
            <a:spLocks noGrp="1"/>
          </p:cNvSpPr>
          <p:nvPr>
            <p:ph type="title"/>
          </p:nvPr>
        </p:nvSpPr>
        <p:spPr>
          <a:xfrm>
            <a:off x="802045" y="980728"/>
            <a:ext cx="3276599" cy="1059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rPr lang="en-US" b="1" dirty="0" err="1">
                <a:latin typeface="Century Gothic"/>
                <a:ea typeface="Century Gothic"/>
                <a:cs typeface="Century Gothic"/>
                <a:sym typeface="Century Gothic"/>
              </a:rPr>
              <a:t>Naše</a:t>
            </a:r>
            <a:r>
              <a:rPr lang="en-US" b="1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b="1" dirty="0" err="1">
                <a:latin typeface="+mn-lt"/>
                <a:ea typeface="Century Gothic"/>
                <a:cs typeface="Century Gothic"/>
                <a:sym typeface="Century Gothic"/>
              </a:rPr>
              <a:t>zásady</a:t>
            </a:r>
            <a:endParaRPr dirty="0">
              <a:latin typeface="+mn-lt"/>
            </a:endParaRPr>
          </a:p>
        </p:txBody>
      </p:sp>
      <p:pic>
        <p:nvPicPr>
          <p:cNvPr id="130" name="Google Shape;130;p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5831" b="5830"/>
          <a:stretch/>
        </p:blipFill>
        <p:spPr>
          <a:xfrm>
            <a:off x="5519380" y="837406"/>
            <a:ext cx="5867400" cy="518318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>
            <a:spLocks noGrp="1"/>
          </p:cNvSpPr>
          <p:nvPr>
            <p:ph type="body" idx="1"/>
          </p:nvPr>
        </p:nvSpPr>
        <p:spPr>
          <a:xfrm>
            <a:off x="1522414" y="1052736"/>
            <a:ext cx="9601200" cy="4967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dirty="0"/>
              <a:t>  </a:t>
            </a:r>
            <a:endParaRPr dirty="0"/>
          </a:p>
        </p:txBody>
      </p:sp>
      <p:sp>
        <p:nvSpPr>
          <p:cNvPr id="108" name="Google Shape;108;p3"/>
          <p:cNvSpPr/>
          <p:nvPr/>
        </p:nvSpPr>
        <p:spPr>
          <a:xfrm>
            <a:off x="5973225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endParaRPr/>
          </a:p>
        </p:txBody>
      </p:sp>
      <p:sp>
        <p:nvSpPr>
          <p:cNvPr id="109" name="Google Shape;109;p3"/>
          <p:cNvSpPr/>
          <p:nvPr/>
        </p:nvSpPr>
        <p:spPr>
          <a:xfrm>
            <a:off x="5973225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endParaRPr/>
          </a:p>
        </p:txBody>
      </p:sp>
      <p:sp>
        <p:nvSpPr>
          <p:cNvPr id="110" name="Google Shape;110;p3"/>
          <p:cNvSpPr/>
          <p:nvPr/>
        </p:nvSpPr>
        <p:spPr>
          <a:xfrm>
            <a:off x="5973225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5973225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endParaRPr/>
          </a:p>
        </p:txBody>
      </p:sp>
      <p:sp>
        <p:nvSpPr>
          <p:cNvPr id="2" name="Google Shape;103;p4">
            <a:extLst>
              <a:ext uri="{FF2B5EF4-FFF2-40B4-BE49-F238E27FC236}">
                <a16:creationId xmlns:a16="http://schemas.microsoft.com/office/drawing/2014/main" id="{FEE49502-DA75-2DB4-7AEF-75B3134B1152}"/>
              </a:ext>
            </a:extLst>
          </p:cNvPr>
          <p:cNvSpPr txBox="1">
            <a:spLocks/>
          </p:cNvSpPr>
          <p:nvPr/>
        </p:nvSpPr>
        <p:spPr>
          <a:xfrm>
            <a:off x="1144915" y="952684"/>
            <a:ext cx="5517483" cy="5321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0000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indent="0">
              <a:spcBef>
                <a:spcPts val="0"/>
              </a:spcBef>
              <a:buSzPts val="2000"/>
              <a:buFont typeface="Arial"/>
              <a:buNone/>
            </a:pPr>
            <a:endParaRPr lang="en-US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indent="0" algn="just">
              <a:buSzPts val="1600"/>
              <a:buFont typeface="Arial"/>
              <a:buNone/>
            </a:pPr>
            <a:r>
              <a:rPr lang="cs-CZ" dirty="0">
                <a:latin typeface="+mn-lt"/>
                <a:ea typeface="Times New Roman"/>
                <a:cs typeface="Times New Roman"/>
                <a:sym typeface="Times New Roman"/>
              </a:rPr>
              <a:t>Formy služby:</a:t>
            </a:r>
          </a:p>
          <a:p>
            <a:pPr marL="0" indent="0" algn="just">
              <a:buSzPts val="1600"/>
              <a:buFont typeface="Arial"/>
              <a:buNone/>
            </a:pPr>
            <a:r>
              <a:rPr lang="en-US" b="1" dirty="0" err="1">
                <a:latin typeface="+mn-lt"/>
                <a:ea typeface="Times New Roman"/>
                <a:cs typeface="Times New Roman"/>
                <a:sym typeface="Times New Roman"/>
              </a:rPr>
              <a:t>Terénní</a:t>
            </a:r>
            <a:endParaRPr lang="cs-CZ" b="1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indent="0" algn="just">
              <a:buSzPts val="1600"/>
              <a:buFont typeface="Arial"/>
              <a:buNone/>
            </a:pPr>
            <a:r>
              <a:rPr lang="cs-CZ" dirty="0">
                <a:latin typeface="+mn-lt"/>
                <a:ea typeface="Times New Roman"/>
                <a:cs typeface="Times New Roman"/>
                <a:sym typeface="Times New Roman"/>
              </a:rPr>
              <a:t>S</a:t>
            </a:r>
            <a:r>
              <a:rPr lang="en-US" dirty="0" err="1">
                <a:latin typeface="+mn-lt"/>
                <a:ea typeface="Times New Roman"/>
                <a:cs typeface="Times New Roman"/>
                <a:sym typeface="Times New Roman"/>
              </a:rPr>
              <a:t>lužba</a:t>
            </a:r>
            <a:r>
              <a:rPr lang="en-US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+mn-lt"/>
                <a:ea typeface="Times New Roman"/>
                <a:cs typeface="Times New Roman"/>
                <a:sym typeface="Times New Roman"/>
              </a:rPr>
              <a:t>probíhá</a:t>
            </a:r>
            <a:r>
              <a:rPr lang="en-US" dirty="0">
                <a:latin typeface="+mn-lt"/>
                <a:ea typeface="Times New Roman"/>
                <a:cs typeface="Times New Roman"/>
                <a:sym typeface="Times New Roman"/>
              </a:rPr>
              <a:t> v </a:t>
            </a:r>
            <a:r>
              <a:rPr lang="en-US" dirty="0" err="1">
                <a:latin typeface="+mn-lt"/>
                <a:ea typeface="Times New Roman"/>
                <a:cs typeface="Times New Roman"/>
                <a:sym typeface="Times New Roman"/>
              </a:rPr>
              <a:t>přirozeném</a:t>
            </a:r>
            <a:r>
              <a:rPr lang="en-US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+mn-lt"/>
                <a:ea typeface="Times New Roman"/>
                <a:cs typeface="Times New Roman"/>
                <a:sym typeface="Times New Roman"/>
              </a:rPr>
              <a:t>prostředí</a:t>
            </a:r>
            <a:r>
              <a:rPr lang="en-US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+mn-lt"/>
                <a:ea typeface="Times New Roman"/>
                <a:cs typeface="Times New Roman"/>
                <a:sym typeface="Times New Roman"/>
              </a:rPr>
              <a:t>klienta</a:t>
            </a:r>
            <a:r>
              <a:rPr lang="en-US" dirty="0">
                <a:latin typeface="+mn-lt"/>
                <a:ea typeface="Times New Roman"/>
                <a:cs typeface="Times New Roman"/>
                <a:sym typeface="Times New Roman"/>
              </a:rPr>
              <a:t>, </a:t>
            </a:r>
            <a:endParaRPr lang="cs-CZ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indent="0" algn="just">
              <a:buSzPts val="1600"/>
              <a:buFont typeface="Arial"/>
              <a:buNone/>
            </a:pPr>
            <a:r>
              <a:rPr lang="en-US" dirty="0" err="1">
                <a:latin typeface="+mn-lt"/>
                <a:ea typeface="Times New Roman"/>
                <a:cs typeface="Times New Roman"/>
                <a:sym typeface="Times New Roman"/>
              </a:rPr>
              <a:t>tedy</a:t>
            </a:r>
            <a:r>
              <a:rPr lang="en-US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+mn-lt"/>
                <a:ea typeface="Times New Roman"/>
                <a:cs typeface="Times New Roman"/>
                <a:sym typeface="Times New Roman"/>
              </a:rPr>
              <a:t>doma</a:t>
            </a:r>
            <a:r>
              <a:rPr lang="en-US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+mn-lt"/>
                <a:ea typeface="Times New Roman"/>
                <a:cs typeface="Times New Roman"/>
                <a:sym typeface="Times New Roman"/>
              </a:rPr>
              <a:t>nebo</a:t>
            </a:r>
            <a:r>
              <a:rPr lang="en-US" dirty="0">
                <a:latin typeface="+mn-lt"/>
                <a:ea typeface="Times New Roman"/>
                <a:cs typeface="Times New Roman"/>
                <a:sym typeface="Times New Roman"/>
              </a:rPr>
              <a:t> tam, </a:t>
            </a:r>
            <a:r>
              <a:rPr lang="en-US" dirty="0" err="1">
                <a:latin typeface="+mn-lt"/>
                <a:ea typeface="Times New Roman"/>
                <a:cs typeface="Times New Roman"/>
                <a:sym typeface="Times New Roman"/>
              </a:rPr>
              <a:t>kde</a:t>
            </a:r>
            <a:r>
              <a:rPr lang="en-US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+mn-lt"/>
                <a:ea typeface="Times New Roman"/>
                <a:cs typeface="Times New Roman"/>
                <a:sym typeface="Times New Roman"/>
              </a:rPr>
              <a:t>zrovna</a:t>
            </a:r>
            <a:r>
              <a:rPr lang="en-US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+mn-lt"/>
                <a:ea typeface="Times New Roman"/>
                <a:cs typeface="Times New Roman"/>
                <a:sym typeface="Times New Roman"/>
              </a:rPr>
              <a:t>klient</a:t>
            </a:r>
            <a:r>
              <a:rPr lang="en-US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endParaRPr lang="cs-CZ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indent="0" algn="just">
              <a:buSzPts val="1600"/>
              <a:buFont typeface="Arial"/>
              <a:buNone/>
            </a:pPr>
            <a:r>
              <a:rPr lang="en-US" dirty="0" err="1">
                <a:latin typeface="+mn-lt"/>
                <a:ea typeface="Times New Roman"/>
                <a:cs typeface="Times New Roman"/>
                <a:sym typeface="Times New Roman"/>
              </a:rPr>
              <a:t>bude</a:t>
            </a:r>
            <a:r>
              <a:rPr lang="en-US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+mn-lt"/>
                <a:ea typeface="Times New Roman"/>
                <a:cs typeface="Times New Roman"/>
                <a:sym typeface="Times New Roman"/>
              </a:rPr>
              <a:t>podle</a:t>
            </a:r>
            <a:r>
              <a:rPr lang="en-US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+mn-lt"/>
                <a:ea typeface="Times New Roman"/>
                <a:cs typeface="Times New Roman"/>
                <a:sym typeface="Times New Roman"/>
              </a:rPr>
              <a:t>svého</a:t>
            </a:r>
            <a:r>
              <a:rPr lang="en-US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+mn-lt"/>
                <a:ea typeface="Times New Roman"/>
                <a:cs typeface="Times New Roman"/>
                <a:sym typeface="Times New Roman"/>
              </a:rPr>
              <a:t>programu</a:t>
            </a:r>
            <a:r>
              <a:rPr lang="en-US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+mn-lt"/>
                <a:ea typeface="Times New Roman"/>
                <a:cs typeface="Times New Roman"/>
                <a:sym typeface="Times New Roman"/>
              </a:rPr>
              <a:t>pobývat</a:t>
            </a:r>
            <a:r>
              <a:rPr lang="en-US" dirty="0">
                <a:latin typeface="+mn-lt"/>
                <a:ea typeface="Times New Roman"/>
                <a:cs typeface="Times New Roman"/>
                <a:sym typeface="Times New Roman"/>
              </a:rPr>
              <a:t>. </a:t>
            </a:r>
            <a:endParaRPr lang="cs-CZ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indent="0" algn="just">
              <a:buSzPts val="1600"/>
              <a:buFont typeface="Arial"/>
              <a:buNone/>
            </a:pPr>
            <a:r>
              <a:rPr lang="en-US" b="1" dirty="0" err="1">
                <a:latin typeface="+mn-lt"/>
                <a:ea typeface="Times New Roman"/>
                <a:cs typeface="Times New Roman"/>
                <a:sym typeface="Times New Roman"/>
              </a:rPr>
              <a:t>Ambulantní</a:t>
            </a:r>
            <a:endParaRPr lang="cs-CZ" b="1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indent="0" algn="just">
              <a:buSzPts val="1600"/>
              <a:buFont typeface="Arial"/>
              <a:buNone/>
            </a:pPr>
            <a:r>
              <a:rPr lang="cs-CZ" dirty="0">
                <a:latin typeface="+mn-lt"/>
                <a:ea typeface="Times New Roman"/>
                <a:cs typeface="Times New Roman"/>
                <a:sym typeface="Times New Roman"/>
              </a:rPr>
              <a:t>S</a:t>
            </a:r>
            <a:r>
              <a:rPr lang="en-US" dirty="0" err="1">
                <a:latin typeface="+mn-lt"/>
                <a:ea typeface="Times New Roman"/>
                <a:cs typeface="Times New Roman"/>
                <a:sym typeface="Times New Roman"/>
              </a:rPr>
              <a:t>lužba</a:t>
            </a:r>
            <a:r>
              <a:rPr lang="en-US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+mn-lt"/>
                <a:ea typeface="Times New Roman"/>
                <a:cs typeface="Times New Roman"/>
                <a:sym typeface="Times New Roman"/>
              </a:rPr>
              <a:t>probíhá</a:t>
            </a:r>
            <a:r>
              <a:rPr lang="en-US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cs-CZ" dirty="0">
                <a:latin typeface="+mn-lt"/>
                <a:ea typeface="Times New Roman"/>
                <a:cs typeface="Times New Roman"/>
                <a:sym typeface="Times New Roman"/>
              </a:rPr>
              <a:t>zejména </a:t>
            </a:r>
            <a:r>
              <a:rPr lang="en-US" dirty="0">
                <a:latin typeface="+mn-lt"/>
                <a:ea typeface="Times New Roman"/>
                <a:cs typeface="Times New Roman"/>
                <a:sym typeface="Times New Roman"/>
              </a:rPr>
              <a:t>v </a:t>
            </a:r>
            <a:r>
              <a:rPr lang="en-US" dirty="0" err="1">
                <a:latin typeface="+mn-lt"/>
                <a:ea typeface="Times New Roman"/>
                <a:cs typeface="Times New Roman"/>
                <a:sym typeface="Times New Roman"/>
              </a:rPr>
              <a:t>sídle</a:t>
            </a:r>
            <a:r>
              <a:rPr lang="en-US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+mn-lt"/>
                <a:ea typeface="Times New Roman"/>
                <a:cs typeface="Times New Roman"/>
                <a:sym typeface="Times New Roman"/>
              </a:rPr>
              <a:t>spolku</a:t>
            </a:r>
            <a:r>
              <a:rPr lang="cs-CZ" dirty="0">
                <a:latin typeface="+mn-lt"/>
                <a:ea typeface="Times New Roman"/>
                <a:cs typeface="Times New Roman"/>
                <a:sym typeface="Times New Roman"/>
              </a:rPr>
              <a:t> - nyní na adrese Na </a:t>
            </a:r>
            <a:r>
              <a:rPr lang="cs-CZ" dirty="0" err="1">
                <a:latin typeface="+mn-lt"/>
                <a:ea typeface="Times New Roman"/>
                <a:cs typeface="Times New Roman"/>
                <a:sym typeface="Times New Roman"/>
              </a:rPr>
              <a:t>partkách</a:t>
            </a:r>
            <a:r>
              <a:rPr lang="cs-CZ" dirty="0">
                <a:latin typeface="+mn-lt"/>
                <a:ea typeface="Times New Roman"/>
                <a:cs typeface="Times New Roman"/>
                <a:sym typeface="Times New Roman"/>
              </a:rPr>
              <a:t>, </a:t>
            </a:r>
            <a:r>
              <a:rPr lang="cs-CZ" dirty="0" err="1">
                <a:latin typeface="+mn-lt"/>
                <a:ea typeface="Times New Roman"/>
                <a:cs typeface="Times New Roman"/>
                <a:sym typeface="Times New Roman"/>
              </a:rPr>
              <a:t>Černovír</a:t>
            </a:r>
            <a:endParaRPr lang="en-US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" name="Obrázek 4" descr="269852534_443058807484187_8085365979345133305_n (2)">
            <a:extLst>
              <a:ext uri="{FF2B5EF4-FFF2-40B4-BE49-F238E27FC236}">
                <a16:creationId xmlns:a16="http://schemas.microsoft.com/office/drawing/2014/main" id="{26EEAEEA-85C1-7DBB-184A-D4594E1F26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498" y="1481777"/>
            <a:ext cx="4163615" cy="3100055"/>
          </a:xfrm>
          <a:prstGeom prst="rect">
            <a:avLst/>
          </a:prstGeom>
          <a:effectLst>
            <a:softEdge rad="3048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 txBox="1">
            <a:spLocks noGrp="1"/>
          </p:cNvSpPr>
          <p:nvPr>
            <p:ph type="title"/>
          </p:nvPr>
        </p:nvSpPr>
        <p:spPr>
          <a:xfrm>
            <a:off x="802045" y="980728"/>
            <a:ext cx="3276599" cy="20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indent="0">
              <a:spcBef>
                <a:spcPts val="0"/>
              </a:spcBef>
              <a:buSzPts val="2000"/>
              <a:buFont typeface="Arial"/>
              <a:buNone/>
            </a:pPr>
            <a:r>
              <a:rPr lang="cs-CZ" sz="2800" b="1" dirty="0">
                <a:latin typeface="+mn-lt"/>
                <a:ea typeface="Times New Roman"/>
                <a:cs typeface="Times New Roman"/>
                <a:sym typeface="Times New Roman"/>
              </a:rPr>
              <a:t>Poměr zájmu           o terénní                  a ambulantní formu  o</a:t>
            </a:r>
            <a:r>
              <a:rPr lang="en-US" sz="2800" b="1" dirty="0" err="1">
                <a:latin typeface="+mn-lt"/>
                <a:ea typeface="Times New Roman"/>
                <a:cs typeface="Times New Roman"/>
                <a:sym typeface="Times New Roman"/>
              </a:rPr>
              <a:t>dlehčovací</a:t>
            </a:r>
            <a:r>
              <a:rPr lang="en-US" sz="2800" b="1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latin typeface="+mn-lt"/>
                <a:ea typeface="Times New Roman"/>
                <a:cs typeface="Times New Roman"/>
                <a:sym typeface="Times New Roman"/>
              </a:rPr>
              <a:t>sociální</a:t>
            </a:r>
            <a:r>
              <a:rPr lang="en-US" sz="2800" b="1" dirty="0"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latin typeface="+mn-lt"/>
                <a:ea typeface="Times New Roman"/>
                <a:cs typeface="Times New Roman"/>
                <a:sym typeface="Times New Roman"/>
              </a:rPr>
              <a:t>služb</a:t>
            </a:r>
            <a:r>
              <a:rPr lang="cs-CZ" sz="2800" b="1" dirty="0">
                <a:latin typeface="+mn-lt"/>
                <a:ea typeface="Times New Roman"/>
                <a:cs typeface="Times New Roman"/>
                <a:sym typeface="Times New Roman"/>
              </a:rPr>
              <a:t>y</a:t>
            </a:r>
            <a:endParaRPr sz="2800" dirty="0"/>
          </a:p>
        </p:txBody>
      </p:sp>
      <p:graphicFrame>
        <p:nvGraphicFramePr>
          <p:cNvPr id="4" name="Zástupný symbol obrázku 3">
            <a:extLst>
              <a:ext uri="{FF2B5EF4-FFF2-40B4-BE49-F238E27FC236}">
                <a16:creationId xmlns:a16="http://schemas.microsoft.com/office/drawing/2014/main" id="{A80E346D-3634-6492-D46F-3621A8FFFF11}"/>
              </a:ext>
            </a:extLst>
          </p:cNvPr>
          <p:cNvGraphicFramePr>
            <a:graphicFrameLocks noGrp="1"/>
          </p:cNvGraphicFramePr>
          <p:nvPr>
            <p:ph type="pic" idx="2"/>
            <p:extLst>
              <p:ext uri="{D42A27DB-BD31-4B8C-83A1-F6EECF244321}">
                <p14:modId xmlns:p14="http://schemas.microsoft.com/office/powerpoint/2010/main" val="196735522"/>
              </p:ext>
            </p:extLst>
          </p:nvPr>
        </p:nvGraphicFramePr>
        <p:xfrm>
          <a:off x="5484813" y="836613"/>
          <a:ext cx="5867400" cy="5183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4388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>
            <a:spLocks noGrp="1"/>
          </p:cNvSpPr>
          <p:nvPr>
            <p:ph type="body" idx="1"/>
          </p:nvPr>
        </p:nvSpPr>
        <p:spPr>
          <a:xfrm>
            <a:off x="1522414" y="1052736"/>
            <a:ext cx="9601200" cy="4967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dirty="0"/>
              <a:t>  </a:t>
            </a:r>
            <a:endParaRPr dirty="0"/>
          </a:p>
        </p:txBody>
      </p:sp>
      <p:sp>
        <p:nvSpPr>
          <p:cNvPr id="108" name="Google Shape;108;p3"/>
          <p:cNvSpPr/>
          <p:nvPr/>
        </p:nvSpPr>
        <p:spPr>
          <a:xfrm>
            <a:off x="5973225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endParaRPr/>
          </a:p>
        </p:txBody>
      </p:sp>
      <p:sp>
        <p:nvSpPr>
          <p:cNvPr id="109" name="Google Shape;109;p3"/>
          <p:cNvSpPr/>
          <p:nvPr/>
        </p:nvSpPr>
        <p:spPr>
          <a:xfrm>
            <a:off x="5973225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endParaRPr/>
          </a:p>
        </p:txBody>
      </p:sp>
      <p:sp>
        <p:nvSpPr>
          <p:cNvPr id="110" name="Google Shape;110;p3"/>
          <p:cNvSpPr/>
          <p:nvPr/>
        </p:nvSpPr>
        <p:spPr>
          <a:xfrm>
            <a:off x="5973225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5973225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endParaRPr/>
          </a:p>
        </p:txBody>
      </p:sp>
      <p:sp>
        <p:nvSpPr>
          <p:cNvPr id="2" name="Google Shape;103;p4">
            <a:extLst>
              <a:ext uri="{FF2B5EF4-FFF2-40B4-BE49-F238E27FC236}">
                <a16:creationId xmlns:a16="http://schemas.microsoft.com/office/drawing/2014/main" id="{FEE49502-DA75-2DB4-7AEF-75B3134B1152}"/>
              </a:ext>
            </a:extLst>
          </p:cNvPr>
          <p:cNvSpPr txBox="1">
            <a:spLocks/>
          </p:cNvSpPr>
          <p:nvPr/>
        </p:nvSpPr>
        <p:spPr>
          <a:xfrm>
            <a:off x="1822935" y="1284657"/>
            <a:ext cx="7525169" cy="784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indent="0" algn="just">
              <a:buSzPts val="1600"/>
              <a:buFont typeface="Arial"/>
              <a:buNone/>
            </a:pPr>
            <a:r>
              <a:rPr lang="cs-CZ" sz="2800" b="1" dirty="0">
                <a:latin typeface="+mn-lt"/>
                <a:ea typeface="Times New Roman"/>
                <a:cs typeface="Times New Roman"/>
                <a:sym typeface="Times New Roman"/>
              </a:rPr>
              <a:t>Kapacita služby</a:t>
            </a:r>
          </a:p>
          <a:p>
            <a:pPr marL="0" indent="0" algn="just">
              <a:buSzPts val="1600"/>
              <a:buFont typeface="Arial"/>
              <a:buNone/>
            </a:pPr>
            <a:endParaRPr lang="cs-CZ" sz="28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algn="just">
              <a:buSzPts val="1600"/>
              <a:buFont typeface="Arial"/>
              <a:buNone/>
            </a:pPr>
            <a:endParaRPr lang="cs-CZ" sz="28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algn="just">
              <a:buSzPts val="1600"/>
              <a:buFont typeface="Arial"/>
              <a:buNone/>
            </a:pPr>
            <a:endParaRPr lang="cs-CZ" sz="28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algn="just">
              <a:buSzPts val="1600"/>
              <a:buFont typeface="Arial"/>
              <a:buNone/>
            </a:pPr>
            <a:endParaRPr lang="en-US" sz="28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SzPts val="2000"/>
              <a:buFont typeface="Arial"/>
              <a:buNone/>
            </a:pPr>
            <a:endParaRPr lang="en-US" sz="2800" b="1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3" name="Tabulka 4">
            <a:extLst>
              <a:ext uri="{FF2B5EF4-FFF2-40B4-BE49-F238E27FC236}">
                <a16:creationId xmlns:a16="http://schemas.microsoft.com/office/drawing/2014/main" id="{B9EA307D-291B-93CE-4142-BA6F545AD7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600059"/>
              </p:ext>
            </p:extLst>
          </p:nvPr>
        </p:nvGraphicFramePr>
        <p:xfrm>
          <a:off x="1962894" y="2275860"/>
          <a:ext cx="8720240" cy="2940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3944">
                  <a:extLst>
                    <a:ext uri="{9D8B030D-6E8A-4147-A177-3AD203B41FA5}">
                      <a16:colId xmlns:a16="http://schemas.microsoft.com/office/drawing/2014/main" val="3815277619"/>
                    </a:ext>
                  </a:extLst>
                </a:gridCol>
                <a:gridCol w="1743944">
                  <a:extLst>
                    <a:ext uri="{9D8B030D-6E8A-4147-A177-3AD203B41FA5}">
                      <a16:colId xmlns:a16="http://schemas.microsoft.com/office/drawing/2014/main" val="772740739"/>
                    </a:ext>
                  </a:extLst>
                </a:gridCol>
                <a:gridCol w="1744204">
                  <a:extLst>
                    <a:ext uri="{9D8B030D-6E8A-4147-A177-3AD203B41FA5}">
                      <a16:colId xmlns:a16="http://schemas.microsoft.com/office/drawing/2014/main" val="3484749059"/>
                    </a:ext>
                  </a:extLst>
                </a:gridCol>
                <a:gridCol w="1744074">
                  <a:extLst>
                    <a:ext uri="{9D8B030D-6E8A-4147-A177-3AD203B41FA5}">
                      <a16:colId xmlns:a16="http://schemas.microsoft.com/office/drawing/2014/main" val="3722200244"/>
                    </a:ext>
                  </a:extLst>
                </a:gridCol>
                <a:gridCol w="1744074">
                  <a:extLst>
                    <a:ext uri="{9D8B030D-6E8A-4147-A177-3AD203B41FA5}">
                      <a16:colId xmlns:a16="http://schemas.microsoft.com/office/drawing/2014/main" val="4223435705"/>
                    </a:ext>
                  </a:extLst>
                </a:gridCol>
              </a:tblGrid>
              <a:tr h="595195">
                <a:tc>
                  <a:txBody>
                    <a:bodyPr/>
                    <a:lstStyle/>
                    <a:p>
                      <a:r>
                        <a:rPr lang="cs-CZ" dirty="0"/>
                        <a:t>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Úvazky pracovník v přímé péči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Terénní forma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Ambulantní forma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Pobytová forma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416801"/>
                  </a:ext>
                </a:extLst>
              </a:tr>
              <a:tr h="423229">
                <a:tc>
                  <a:txBody>
                    <a:bodyPr/>
                    <a:lstStyle/>
                    <a:p>
                      <a:r>
                        <a:rPr lang="cs-CZ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 klienti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7146484"/>
                  </a:ext>
                </a:extLst>
              </a:tr>
              <a:tr h="595195">
                <a:tc>
                  <a:txBody>
                    <a:bodyPr/>
                    <a:lstStyle/>
                    <a:p>
                      <a:r>
                        <a:rPr lang="cs-CZ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 klienti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 klienti /liché víkendy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508140"/>
                  </a:ext>
                </a:extLst>
              </a:tr>
              <a:tr h="423229">
                <a:tc>
                  <a:txBody>
                    <a:bodyPr/>
                    <a:lstStyle/>
                    <a:p>
                      <a:r>
                        <a:rPr lang="cs-CZ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5,5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 klienti včetně lichých víkendů, mimo pátek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 klienti denně včetně všech víkendů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789071"/>
                  </a:ext>
                </a:extLst>
              </a:tr>
              <a:tr h="595195">
                <a:tc>
                  <a:txBody>
                    <a:bodyPr/>
                    <a:lstStyle/>
                    <a:p>
                      <a:r>
                        <a:rPr lang="cs-CZ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 prodloužené víkendy v měsíci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8350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106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>
            <a:spLocks noGrp="1"/>
          </p:cNvSpPr>
          <p:nvPr>
            <p:ph type="body" idx="1"/>
          </p:nvPr>
        </p:nvSpPr>
        <p:spPr>
          <a:xfrm>
            <a:off x="1522414" y="1052736"/>
            <a:ext cx="9601200" cy="4967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dirty="0"/>
              <a:t>  </a:t>
            </a:r>
            <a:endParaRPr dirty="0"/>
          </a:p>
        </p:txBody>
      </p:sp>
      <p:sp>
        <p:nvSpPr>
          <p:cNvPr id="108" name="Google Shape;108;p3"/>
          <p:cNvSpPr/>
          <p:nvPr/>
        </p:nvSpPr>
        <p:spPr>
          <a:xfrm>
            <a:off x="5973225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endParaRPr/>
          </a:p>
        </p:txBody>
      </p:sp>
      <p:sp>
        <p:nvSpPr>
          <p:cNvPr id="109" name="Google Shape;109;p3"/>
          <p:cNvSpPr/>
          <p:nvPr/>
        </p:nvSpPr>
        <p:spPr>
          <a:xfrm>
            <a:off x="5973225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endParaRPr/>
          </a:p>
        </p:txBody>
      </p:sp>
      <p:sp>
        <p:nvSpPr>
          <p:cNvPr id="110" name="Google Shape;110;p3"/>
          <p:cNvSpPr/>
          <p:nvPr/>
        </p:nvSpPr>
        <p:spPr>
          <a:xfrm>
            <a:off x="5973225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5973225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endParaRPr/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B8AED67E-8A89-30A3-5B8D-DE3BEF2B42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248433"/>
              </p:ext>
            </p:extLst>
          </p:nvPr>
        </p:nvGraphicFramePr>
        <p:xfrm>
          <a:off x="1065211" y="589934"/>
          <a:ext cx="10448363" cy="5835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687">
                  <a:extLst>
                    <a:ext uri="{9D8B030D-6E8A-4147-A177-3AD203B41FA5}">
                      <a16:colId xmlns:a16="http://schemas.microsoft.com/office/drawing/2014/main" val="3185720764"/>
                    </a:ext>
                  </a:extLst>
                </a:gridCol>
                <a:gridCol w="996862">
                  <a:extLst>
                    <a:ext uri="{9D8B030D-6E8A-4147-A177-3AD203B41FA5}">
                      <a16:colId xmlns:a16="http://schemas.microsoft.com/office/drawing/2014/main" val="1883615883"/>
                    </a:ext>
                  </a:extLst>
                </a:gridCol>
                <a:gridCol w="7012814">
                  <a:extLst>
                    <a:ext uri="{9D8B030D-6E8A-4147-A177-3AD203B41FA5}">
                      <a16:colId xmlns:a16="http://schemas.microsoft.com/office/drawing/2014/main" val="870869478"/>
                    </a:ext>
                  </a:extLst>
                </a:gridCol>
              </a:tblGrid>
              <a:tr h="303390">
                <a:tc gridSpan="3">
                  <a:txBody>
                    <a:bodyPr/>
                    <a:lstStyle/>
                    <a:p>
                      <a:r>
                        <a:rPr lang="cs-CZ" dirty="0">
                          <a:solidFill>
                            <a:sysClr val="windowText" lastClr="000000"/>
                          </a:solidFill>
                        </a:rPr>
                        <a:t>TERENNÍ FORMA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839196"/>
                  </a:ext>
                </a:extLst>
              </a:tr>
              <a:tr h="303390">
                <a:tc gridSpan="2">
                  <a:txBody>
                    <a:bodyPr/>
                    <a:lstStyle/>
                    <a:p>
                      <a:pPr fontAlgn="t"/>
                      <a:r>
                        <a:rPr lang="cs-CZ" b="1" dirty="0">
                          <a:effectLst/>
                          <a:latin typeface="Arial" panose="020B0604020202020204" pitchFamily="34" charset="0"/>
                        </a:rPr>
                        <a:t>pondělí:</a:t>
                      </a:r>
                      <a:endParaRPr lang="cs-CZ" b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fontAlgn="t"/>
                      <a:endParaRPr lang="cs-CZ" b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b="1" dirty="0">
                          <a:effectLst/>
                          <a:latin typeface="Arial" panose="020B0604020202020204" pitchFamily="34" charset="0"/>
                        </a:rPr>
                        <a:t>12:00 - 17:00 - a dále dle individuální domluvy v čase 8:00 - 12:00 a 17:00 - 19:00</a:t>
                      </a:r>
                      <a:endParaRPr lang="cs-CZ" b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8661353"/>
                  </a:ext>
                </a:extLst>
              </a:tr>
              <a:tr h="303390">
                <a:tc gridSpan="2">
                  <a:txBody>
                    <a:bodyPr/>
                    <a:lstStyle/>
                    <a:p>
                      <a:pPr fontAlgn="t"/>
                      <a:r>
                        <a:rPr lang="cs-CZ" b="1" dirty="0">
                          <a:effectLst/>
                          <a:latin typeface="Arial" panose="020B0604020202020204" pitchFamily="34" charset="0"/>
                        </a:rPr>
                        <a:t>úterý:</a:t>
                      </a:r>
                      <a:endParaRPr lang="cs-CZ" b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fontAlgn="t"/>
                      <a:endParaRPr lang="cs-CZ" b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b="1" dirty="0">
                          <a:effectLst/>
                          <a:latin typeface="Arial" panose="020B0604020202020204" pitchFamily="34" charset="0"/>
                        </a:rPr>
                        <a:t>12:00 - 17:00 - a dále dle individuální domluvy v čase 8:00 - 12:00 a 17:00 - 19:00</a:t>
                      </a:r>
                      <a:endParaRPr lang="cs-CZ" b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579799"/>
                  </a:ext>
                </a:extLst>
              </a:tr>
              <a:tr h="303390">
                <a:tc gridSpan="2">
                  <a:txBody>
                    <a:bodyPr/>
                    <a:lstStyle/>
                    <a:p>
                      <a:pPr fontAlgn="t"/>
                      <a:r>
                        <a:rPr lang="cs-CZ" b="1" dirty="0">
                          <a:effectLst/>
                          <a:latin typeface="Arial" panose="020B0604020202020204" pitchFamily="34" charset="0"/>
                        </a:rPr>
                        <a:t>středa:</a:t>
                      </a:r>
                      <a:endParaRPr lang="cs-CZ" b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fontAlgn="t"/>
                      <a:endParaRPr lang="cs-CZ" b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b="1" dirty="0">
                          <a:effectLst/>
                          <a:latin typeface="Arial" panose="020B0604020202020204" pitchFamily="34" charset="0"/>
                        </a:rPr>
                        <a:t>12:00 - 17:00 - a dále dle individuální domluvy v čase 8:00 - 12:00 a 17:00 - 19:00</a:t>
                      </a:r>
                      <a:endParaRPr lang="cs-CZ" b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955168"/>
                  </a:ext>
                </a:extLst>
              </a:tr>
              <a:tr h="303390">
                <a:tc gridSpan="2">
                  <a:txBody>
                    <a:bodyPr/>
                    <a:lstStyle/>
                    <a:p>
                      <a:pPr fontAlgn="t"/>
                      <a:r>
                        <a:rPr lang="cs-CZ" b="1">
                          <a:effectLst/>
                          <a:latin typeface="Arial" panose="020B0604020202020204" pitchFamily="34" charset="0"/>
                        </a:rPr>
                        <a:t>čtvrtek:</a:t>
                      </a:r>
                      <a:endParaRPr lang="cs-CZ" b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fontAlgn="t"/>
                      <a:endParaRPr lang="cs-CZ" b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b="1" dirty="0">
                          <a:effectLst/>
                          <a:latin typeface="Arial" panose="020B0604020202020204" pitchFamily="34" charset="0"/>
                        </a:rPr>
                        <a:t>12:00 - 17:00 - a dále dle individuální domluvy v čase 8:00 - 12:00 a 17:00 - 19:00</a:t>
                      </a:r>
                      <a:endParaRPr lang="cs-CZ" b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468413"/>
                  </a:ext>
                </a:extLst>
              </a:tr>
              <a:tr h="303390">
                <a:tc gridSpan="2">
                  <a:txBody>
                    <a:bodyPr/>
                    <a:lstStyle/>
                    <a:p>
                      <a:pPr fontAlgn="t"/>
                      <a:r>
                        <a:rPr lang="cs-CZ" b="1" dirty="0">
                          <a:effectLst/>
                          <a:latin typeface="Arial" panose="020B0604020202020204" pitchFamily="34" charset="0"/>
                        </a:rPr>
                        <a:t>pátek:</a:t>
                      </a:r>
                      <a:endParaRPr lang="cs-CZ" b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fontAlgn="t"/>
                      <a:endParaRPr lang="cs-CZ" b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b="0" dirty="0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01720"/>
                  </a:ext>
                </a:extLst>
              </a:tr>
              <a:tr h="303390">
                <a:tc gridSpan="2">
                  <a:txBody>
                    <a:bodyPr/>
                    <a:lstStyle/>
                    <a:p>
                      <a:pPr fontAlgn="t"/>
                      <a:r>
                        <a:rPr lang="cs-CZ" b="1">
                          <a:effectLst/>
                          <a:latin typeface="Arial" panose="020B0604020202020204" pitchFamily="34" charset="0"/>
                        </a:rPr>
                        <a:t>sobota:</a:t>
                      </a:r>
                      <a:endParaRPr lang="cs-CZ" b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fontAlgn="t"/>
                      <a:endParaRPr lang="cs-CZ" b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b="1" dirty="0">
                          <a:effectLst/>
                          <a:latin typeface="Arial" panose="020B0604020202020204" pitchFamily="34" charset="0"/>
                        </a:rPr>
                        <a:t>9:00 - 18:00 - pouze soboty a neděle v lichém týdnu</a:t>
                      </a:r>
                      <a:endParaRPr lang="cs-CZ" b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955719"/>
                  </a:ext>
                </a:extLst>
              </a:tr>
              <a:tr h="303390">
                <a:tc gridSpan="2">
                  <a:txBody>
                    <a:bodyPr/>
                    <a:lstStyle/>
                    <a:p>
                      <a:pPr fontAlgn="t"/>
                      <a:r>
                        <a:rPr lang="cs-CZ" b="1">
                          <a:effectLst/>
                          <a:latin typeface="Arial" panose="020B0604020202020204" pitchFamily="34" charset="0"/>
                        </a:rPr>
                        <a:t>neděle:</a:t>
                      </a:r>
                      <a:endParaRPr lang="cs-CZ" b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fontAlgn="t"/>
                      <a:endParaRPr lang="cs-CZ" b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b="1" dirty="0">
                          <a:effectLst/>
                          <a:latin typeface="Arial" panose="020B0604020202020204" pitchFamily="34" charset="0"/>
                        </a:rPr>
                        <a:t>9:00 - 18:00 - pouze soboty a neděle v lichém týdnu </a:t>
                      </a:r>
                      <a:endParaRPr lang="cs-CZ" b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549656"/>
                  </a:ext>
                </a:extLst>
              </a:tr>
              <a:tr h="303390">
                <a:tc gridSpan="3">
                  <a:txBody>
                    <a:bodyPr/>
                    <a:lstStyle/>
                    <a:p>
                      <a:r>
                        <a:rPr lang="cs-CZ" b="1" dirty="0"/>
                        <a:t>AMBULANTNÍ FORMA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277548"/>
                  </a:ext>
                </a:extLst>
              </a:tr>
              <a:tr h="491071">
                <a:tc>
                  <a:txBody>
                    <a:bodyPr/>
                    <a:lstStyle/>
                    <a:p>
                      <a:pPr fontAlgn="t"/>
                      <a:r>
                        <a:rPr lang="cs-CZ" b="1" dirty="0">
                          <a:effectLst/>
                          <a:latin typeface="Arial" panose="020B0604020202020204" pitchFamily="34" charset="0"/>
                        </a:rPr>
                        <a:t>pondělí:</a:t>
                      </a:r>
                      <a:endParaRPr lang="cs-CZ" b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fontAlgn="t"/>
                      <a:r>
                        <a:rPr lang="cs-CZ" b="1" dirty="0">
                          <a:effectLst/>
                          <a:latin typeface="Arial" panose="020B0604020202020204" pitchFamily="34" charset="0"/>
                        </a:rPr>
                        <a:t>12:00 - 17:00 - a dále dle individuální domluvy v čase 8:00 - 12:00 a 17:00 - 19:00</a:t>
                      </a:r>
                      <a:endParaRPr lang="cs-CZ" b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fontAlgn="t"/>
                      <a:r>
                        <a:rPr lang="cs-CZ" b="1">
                          <a:effectLst/>
                          <a:latin typeface="Arial" panose="020B0604020202020204" pitchFamily="34" charset="0"/>
                        </a:rPr>
                        <a:t>12:00 - 17:00 - a dále dle individuální dohody v čase 8:00 - 12:00 a 17:00 - 19:00</a:t>
                      </a:r>
                      <a:endParaRPr lang="cs-CZ" b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8048467"/>
                  </a:ext>
                </a:extLst>
              </a:tr>
              <a:tr h="491071">
                <a:tc>
                  <a:txBody>
                    <a:bodyPr/>
                    <a:lstStyle/>
                    <a:p>
                      <a:pPr fontAlgn="t"/>
                      <a:r>
                        <a:rPr lang="cs-CZ" b="1">
                          <a:effectLst/>
                          <a:latin typeface="Arial" panose="020B0604020202020204" pitchFamily="34" charset="0"/>
                        </a:rPr>
                        <a:t>úterý:</a:t>
                      </a:r>
                      <a:endParaRPr lang="cs-CZ" b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fontAlgn="t"/>
                      <a:r>
                        <a:rPr lang="cs-CZ" b="1" dirty="0">
                          <a:effectLst/>
                          <a:latin typeface="Arial" panose="020B0604020202020204" pitchFamily="34" charset="0"/>
                        </a:rPr>
                        <a:t>12:00 - 17:00 - a dále dle individuální domluvy v čase 8:00 - 12:00 a 17:00 - 19:00</a:t>
                      </a:r>
                      <a:endParaRPr lang="cs-CZ" b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fontAlgn="t"/>
                      <a:r>
                        <a:rPr lang="cs-CZ" b="1">
                          <a:effectLst/>
                          <a:latin typeface="Arial" panose="020B0604020202020204" pitchFamily="34" charset="0"/>
                        </a:rPr>
                        <a:t>12:00 - 17:00 - a dále dle individuální dohody v čase 8:00 - 12:00 a 17:00 - 19:00</a:t>
                      </a:r>
                      <a:endParaRPr lang="cs-CZ" b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021795"/>
                  </a:ext>
                </a:extLst>
              </a:tr>
              <a:tr h="491071">
                <a:tc>
                  <a:txBody>
                    <a:bodyPr/>
                    <a:lstStyle/>
                    <a:p>
                      <a:pPr fontAlgn="t"/>
                      <a:r>
                        <a:rPr lang="cs-CZ" b="1">
                          <a:effectLst/>
                          <a:latin typeface="Arial" panose="020B0604020202020204" pitchFamily="34" charset="0"/>
                        </a:rPr>
                        <a:t>středa:</a:t>
                      </a:r>
                      <a:endParaRPr lang="cs-CZ" b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fontAlgn="t"/>
                      <a:r>
                        <a:rPr lang="cs-CZ" b="1" dirty="0">
                          <a:effectLst/>
                          <a:latin typeface="Arial" panose="020B0604020202020204" pitchFamily="34" charset="0"/>
                        </a:rPr>
                        <a:t>12:00 - 17:00 - a dále dle individuální domluvy v čase 8:00 - 12:00 a 17:00 - 19:00</a:t>
                      </a:r>
                      <a:endParaRPr lang="cs-CZ" b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fontAlgn="t"/>
                      <a:r>
                        <a:rPr lang="cs-CZ" b="1">
                          <a:effectLst/>
                          <a:latin typeface="Arial" panose="020B0604020202020204" pitchFamily="34" charset="0"/>
                        </a:rPr>
                        <a:t>12:00 - 17:00 - a dále dle individuální dohodyv čase 8:00 - 12:00 a 17:00 - 19:00</a:t>
                      </a:r>
                      <a:endParaRPr lang="cs-CZ" b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3953102"/>
                  </a:ext>
                </a:extLst>
              </a:tr>
              <a:tr h="491071">
                <a:tc>
                  <a:txBody>
                    <a:bodyPr/>
                    <a:lstStyle/>
                    <a:p>
                      <a:pPr fontAlgn="t"/>
                      <a:r>
                        <a:rPr lang="cs-CZ" b="1">
                          <a:effectLst/>
                          <a:latin typeface="Arial" panose="020B0604020202020204" pitchFamily="34" charset="0"/>
                        </a:rPr>
                        <a:t>čtvrtek:</a:t>
                      </a:r>
                      <a:endParaRPr lang="cs-CZ" b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fontAlgn="t"/>
                      <a:r>
                        <a:rPr lang="cs-CZ" b="1" dirty="0">
                          <a:effectLst/>
                          <a:latin typeface="Arial" panose="020B0604020202020204" pitchFamily="34" charset="0"/>
                        </a:rPr>
                        <a:t>12:00 - 17:00 - a dále dle individuální domluvy v čase 8:00 - 12:00 a 17:00 - 19:00</a:t>
                      </a:r>
                      <a:endParaRPr lang="cs-CZ" b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fontAlgn="t"/>
                      <a:r>
                        <a:rPr lang="cs-CZ" b="1">
                          <a:effectLst/>
                          <a:latin typeface="Arial" panose="020B0604020202020204" pitchFamily="34" charset="0"/>
                        </a:rPr>
                        <a:t>12:00 - 17:00 - a dále dle individuální dohody v čase 8:00 - 12:00 a 17:00 - 19:00</a:t>
                      </a:r>
                      <a:endParaRPr lang="cs-CZ" b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980215"/>
                  </a:ext>
                </a:extLst>
              </a:tr>
              <a:tr h="303390">
                <a:tc>
                  <a:txBody>
                    <a:bodyPr/>
                    <a:lstStyle/>
                    <a:p>
                      <a:pPr fontAlgn="t"/>
                      <a:r>
                        <a:rPr lang="cs-CZ" b="1">
                          <a:effectLst/>
                          <a:latin typeface="Arial" panose="020B0604020202020204" pitchFamily="34" charset="0"/>
                        </a:rPr>
                        <a:t>pátek:</a:t>
                      </a:r>
                      <a:endParaRPr lang="cs-CZ" b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cs-CZ" b="1" dirty="0">
                          <a:effectLst/>
                          <a:latin typeface="Arial" panose="020B0604020202020204" pitchFamily="34" charset="0"/>
                        </a:rPr>
                        <a:t>12:00 - 17:00 - a dále dle individuální domluvy v čase 8:00 - 12:00 a 17:00 - 19:00</a:t>
                      </a:r>
                      <a:endParaRPr lang="cs-CZ" b="0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fontAlgn="t"/>
                      <a:endParaRPr lang="cs-CZ" b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fontAlgn="t"/>
                      <a:endParaRPr lang="cs-CZ" b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980889"/>
                  </a:ext>
                </a:extLst>
              </a:tr>
              <a:tr h="303390">
                <a:tc>
                  <a:txBody>
                    <a:bodyPr/>
                    <a:lstStyle/>
                    <a:p>
                      <a:pPr fontAlgn="t"/>
                      <a:r>
                        <a:rPr lang="cs-CZ" b="1">
                          <a:effectLst/>
                          <a:latin typeface="Arial" panose="020B0604020202020204" pitchFamily="34" charset="0"/>
                        </a:rPr>
                        <a:t>sobota:</a:t>
                      </a:r>
                      <a:endParaRPr lang="cs-CZ" b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fontAlgn="t"/>
                      <a:r>
                        <a:rPr lang="cs-CZ" b="1" dirty="0">
                          <a:effectLst/>
                          <a:latin typeface="Arial" panose="020B0604020202020204" pitchFamily="34" charset="0"/>
                        </a:rPr>
                        <a:t>9:00 - 16:00</a:t>
                      </a:r>
                      <a:endParaRPr lang="cs-CZ" b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fontAlgn="t"/>
                      <a:r>
                        <a:rPr lang="cs-CZ" b="1">
                          <a:effectLst/>
                          <a:latin typeface="Arial" panose="020B0604020202020204" pitchFamily="34" charset="0"/>
                        </a:rPr>
                        <a:t>9:00 - 18:00 - pouze soboty a neděle v lichém týdnu</a:t>
                      </a:r>
                      <a:endParaRPr lang="cs-CZ" b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106222"/>
                  </a:ext>
                </a:extLst>
              </a:tr>
              <a:tr h="303390">
                <a:tc>
                  <a:txBody>
                    <a:bodyPr/>
                    <a:lstStyle/>
                    <a:p>
                      <a:pPr fontAlgn="t"/>
                      <a:r>
                        <a:rPr lang="cs-CZ" b="1" dirty="0">
                          <a:effectLst/>
                          <a:latin typeface="Arial" panose="020B0604020202020204" pitchFamily="34" charset="0"/>
                        </a:rPr>
                        <a:t>neděle:</a:t>
                      </a:r>
                      <a:endParaRPr lang="cs-CZ" b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fontAlgn="t"/>
                      <a:r>
                        <a:rPr lang="cs-CZ" b="1" dirty="0">
                          <a:effectLst/>
                          <a:latin typeface="Arial" panose="020B0604020202020204" pitchFamily="34" charset="0"/>
                        </a:rPr>
                        <a:t>9:00 - 16:00</a:t>
                      </a:r>
                      <a:endParaRPr lang="cs-CZ" b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fontAlgn="t"/>
                      <a:r>
                        <a:rPr lang="cs-CZ" b="1" dirty="0">
                          <a:effectLst/>
                          <a:latin typeface="Arial" panose="020B0604020202020204" pitchFamily="34" charset="0"/>
                        </a:rPr>
                        <a:t>9:00 - 18:00 - pouze soboty a neděle v lichém týdnu </a:t>
                      </a:r>
                      <a:endParaRPr lang="cs-CZ" b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643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679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>
            <a:spLocks noGrp="1"/>
          </p:cNvSpPr>
          <p:nvPr>
            <p:ph type="body" idx="1"/>
          </p:nvPr>
        </p:nvSpPr>
        <p:spPr>
          <a:xfrm>
            <a:off x="2074023" y="580788"/>
            <a:ext cx="5252012" cy="399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sz="2800" b="1" dirty="0">
                <a:latin typeface="Century Gothic"/>
                <a:ea typeface="Century Gothic"/>
                <a:cs typeface="Century Gothic"/>
                <a:sym typeface="Century Gothic"/>
              </a:rPr>
              <a:t>K</a:t>
            </a:r>
            <a:r>
              <a:rPr lang="en-US" sz="2800" b="1" dirty="0" err="1">
                <a:latin typeface="Century Gothic"/>
                <a:ea typeface="Century Gothic"/>
                <a:cs typeface="Century Gothic"/>
                <a:sym typeface="Century Gothic"/>
              </a:rPr>
              <a:t>lienti</a:t>
            </a:r>
            <a:r>
              <a:rPr lang="cs-CZ" sz="2800" b="1" dirty="0">
                <a:latin typeface="Century Gothic"/>
                <a:ea typeface="Century Gothic"/>
                <a:cs typeface="Century Gothic"/>
                <a:sym typeface="Century Gothic"/>
              </a:rPr>
              <a:t> služby</a:t>
            </a:r>
            <a:endParaRPr lang="cs-CZ" sz="2800" dirty="0">
              <a:latin typeface="+mn-lt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cs-CZ" dirty="0">
              <a:latin typeface="+mn-lt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cs-CZ" dirty="0">
              <a:latin typeface="+mn-lt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dirty="0">
                <a:latin typeface="+mn-lt"/>
                <a:ea typeface="Century Gothic"/>
                <a:cs typeface="Century Gothic"/>
                <a:sym typeface="Century Gothic"/>
              </a:rPr>
              <a:t>D</a:t>
            </a: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ospělí</a:t>
            </a: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 a </a:t>
            </a: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děti</a:t>
            </a: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 od 4 let s </a:t>
            </a:r>
            <a:r>
              <a:rPr lang="cs-CZ" dirty="0">
                <a:latin typeface="+mn-lt"/>
                <a:ea typeface="Century Gothic"/>
                <a:cs typeface="Century Gothic"/>
                <a:sym typeface="Century Gothic"/>
              </a:rPr>
              <a:t>mentálním 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cs-CZ" dirty="0">
              <a:latin typeface="+mn-lt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dirty="0">
                <a:latin typeface="+mn-lt"/>
                <a:ea typeface="Century Gothic"/>
                <a:cs typeface="Century Gothic"/>
                <a:sym typeface="Century Gothic"/>
              </a:rPr>
              <a:t>a </a:t>
            </a: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kombinovaným</a:t>
            </a:r>
            <a:r>
              <a:rPr lang="cs-CZ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postižením</a:t>
            </a:r>
            <a:r>
              <a:rPr lang="cs-CZ" dirty="0">
                <a:latin typeface="+mn-lt"/>
                <a:ea typeface="Century Gothic"/>
                <a:cs typeface="Century Gothic"/>
                <a:sym typeface="Century Gothic"/>
              </a:rPr>
              <a:t>,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cs-CZ" dirty="0">
              <a:latin typeface="+mn-lt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osoby</a:t>
            </a: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 s </a:t>
            </a: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poruchou</a:t>
            </a: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autistického</a:t>
            </a:r>
            <a:r>
              <a:rPr lang="en-US" dirty="0">
                <a:latin typeface="+mn-lt"/>
                <a:ea typeface="Century Gothic"/>
                <a:cs typeface="Century Gothic"/>
                <a:sym typeface="Century Gothic"/>
              </a:rPr>
              <a:t> </a:t>
            </a: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spe</a:t>
            </a:r>
            <a:r>
              <a:rPr lang="cs-CZ" dirty="0">
                <a:latin typeface="+mn-lt"/>
                <a:ea typeface="Century Gothic"/>
                <a:cs typeface="Century Gothic"/>
                <a:sym typeface="Century Gothic"/>
              </a:rPr>
              <a:t>k</a:t>
            </a:r>
            <a:r>
              <a:rPr lang="en-US" dirty="0" err="1">
                <a:latin typeface="+mn-lt"/>
                <a:ea typeface="Century Gothic"/>
                <a:cs typeface="Century Gothic"/>
                <a:sym typeface="Century Gothic"/>
              </a:rPr>
              <a:t>tra</a:t>
            </a:r>
            <a:r>
              <a:rPr lang="cs-CZ" dirty="0">
                <a:latin typeface="+mn-lt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cs-CZ" dirty="0">
              <a:latin typeface="+mn-lt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cs-CZ" dirty="0">
              <a:latin typeface="+mn-lt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cs-CZ" dirty="0">
              <a:latin typeface="+mn-lt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cs-CZ" dirty="0">
              <a:latin typeface="+mn-lt"/>
              <a:sym typeface="Century Gothic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dirty="0"/>
              <a:t>  </a:t>
            </a:r>
            <a:endParaRPr dirty="0"/>
          </a:p>
        </p:txBody>
      </p:sp>
      <p:sp>
        <p:nvSpPr>
          <p:cNvPr id="108" name="Google Shape;108;p3"/>
          <p:cNvSpPr/>
          <p:nvPr/>
        </p:nvSpPr>
        <p:spPr>
          <a:xfrm>
            <a:off x="5973225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endParaRPr/>
          </a:p>
        </p:txBody>
      </p:sp>
      <p:sp>
        <p:nvSpPr>
          <p:cNvPr id="109" name="Google Shape;109;p3"/>
          <p:cNvSpPr/>
          <p:nvPr/>
        </p:nvSpPr>
        <p:spPr>
          <a:xfrm>
            <a:off x="5973225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endParaRPr/>
          </a:p>
        </p:txBody>
      </p:sp>
      <p:sp>
        <p:nvSpPr>
          <p:cNvPr id="110" name="Google Shape;110;p3"/>
          <p:cNvSpPr/>
          <p:nvPr/>
        </p:nvSpPr>
        <p:spPr>
          <a:xfrm>
            <a:off x="5973225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5973225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endParaRPr/>
          </a:p>
        </p:txBody>
      </p:sp>
      <p:pic>
        <p:nvPicPr>
          <p:cNvPr id="6" name="Obrázek 5" descr="271716389_955065628713104_6257494845030681858_n (1)">
            <a:extLst>
              <a:ext uri="{FF2B5EF4-FFF2-40B4-BE49-F238E27FC236}">
                <a16:creationId xmlns:a16="http://schemas.microsoft.com/office/drawing/2014/main" id="{D8D61432-7A07-E3D4-7E33-A13547C1CE7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t="7210" r="-1591" b="3470"/>
          <a:stretch/>
        </p:blipFill>
        <p:spPr>
          <a:xfrm>
            <a:off x="7837669" y="949430"/>
            <a:ext cx="3485884" cy="3980335"/>
          </a:xfrm>
          <a:prstGeom prst="rect">
            <a:avLst/>
          </a:prstGeom>
        </p:spPr>
      </p:pic>
      <p:pic>
        <p:nvPicPr>
          <p:cNvPr id="3078" name="Picture 6" descr="Může jít o obrázek 1 osobě , jídlu a indoor">
            <a:extLst>
              <a:ext uri="{FF2B5EF4-FFF2-40B4-BE49-F238E27FC236}">
                <a16:creationId xmlns:a16="http://schemas.microsoft.com/office/drawing/2014/main" id="{5C07FC69-22FF-D001-C695-DA9885D51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631" y="2870006"/>
            <a:ext cx="2371160" cy="318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ůže jít o obrázek 2 lidem a stojícím lidem">
            <a:extLst>
              <a:ext uri="{FF2B5EF4-FFF2-40B4-BE49-F238E27FC236}">
                <a16:creationId xmlns:a16="http://schemas.microsoft.com/office/drawing/2014/main" id="{204E686C-588E-D096-E6DA-FB87E282F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650" y="2866202"/>
            <a:ext cx="2371160" cy="316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15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kvarel_16x9">
  <a:themeElements>
    <a:clrScheme name="Watercolor_16x9">
      <a:dk1>
        <a:srgbClr val="000000"/>
      </a:dk1>
      <a:lt1>
        <a:srgbClr val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Watercolor_16x9">
      <a:dk1>
        <a:srgbClr val="000000"/>
      </a:dk1>
      <a:lt1>
        <a:srgbClr val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Watercolor_16x9">
    <a:dk1>
      <a:srgbClr val="000000"/>
    </a:dk1>
    <a:lt1>
      <a:srgbClr val="FFFFFF"/>
    </a:lt1>
    <a:dk2>
      <a:srgbClr val="09AFA7"/>
    </a:dk2>
    <a:lt2>
      <a:srgbClr val="AEF1EA"/>
    </a:lt2>
    <a:accent1>
      <a:srgbClr val="08CAC1"/>
    </a:accent1>
    <a:accent2>
      <a:srgbClr val="76C714"/>
    </a:accent2>
    <a:accent3>
      <a:srgbClr val="0E70C2"/>
    </a:accent3>
    <a:accent4>
      <a:srgbClr val="259F39"/>
    </a:accent4>
    <a:accent5>
      <a:srgbClr val="C8C015"/>
    </a:accent5>
    <a:accent6>
      <a:srgbClr val="444FDC"/>
    </a:accent6>
    <a:hlink>
      <a:srgbClr val="76C714"/>
    </a:hlink>
    <a:folHlink>
      <a:srgbClr val="7F7F7F"/>
    </a:folHlink>
  </a:clrScheme>
</a:themeOverride>
</file>

<file path=ppt/theme/themeOverride2.xml><?xml version="1.0" encoding="utf-8"?>
<a:themeOverride xmlns:a="http://schemas.openxmlformats.org/drawingml/2006/main">
  <a:clrScheme name="Watercolor_16x9">
    <a:dk1>
      <a:srgbClr val="000000"/>
    </a:dk1>
    <a:lt1>
      <a:srgbClr val="FFFFFF"/>
    </a:lt1>
    <a:dk2>
      <a:srgbClr val="09AFA7"/>
    </a:dk2>
    <a:lt2>
      <a:srgbClr val="AEF1EA"/>
    </a:lt2>
    <a:accent1>
      <a:srgbClr val="08CAC1"/>
    </a:accent1>
    <a:accent2>
      <a:srgbClr val="76C714"/>
    </a:accent2>
    <a:accent3>
      <a:srgbClr val="0E70C2"/>
    </a:accent3>
    <a:accent4>
      <a:srgbClr val="259F39"/>
    </a:accent4>
    <a:accent5>
      <a:srgbClr val="C8C015"/>
    </a:accent5>
    <a:accent6>
      <a:srgbClr val="444FDC"/>
    </a:accent6>
    <a:hlink>
      <a:srgbClr val="76C714"/>
    </a:hlink>
    <a:folHlink>
      <a:srgbClr val="7F7F7F"/>
    </a:folHlink>
  </a:clrScheme>
</a:themeOverride>
</file>

<file path=ppt/theme/themeOverride3.xml><?xml version="1.0" encoding="utf-8"?>
<a:themeOverride xmlns:a="http://schemas.openxmlformats.org/drawingml/2006/main">
  <a:clrScheme name="Watercolor_16x9">
    <a:dk1>
      <a:srgbClr val="000000"/>
    </a:dk1>
    <a:lt1>
      <a:srgbClr val="FFFFFF"/>
    </a:lt1>
    <a:dk2>
      <a:srgbClr val="09AFA7"/>
    </a:dk2>
    <a:lt2>
      <a:srgbClr val="AEF1EA"/>
    </a:lt2>
    <a:accent1>
      <a:srgbClr val="08CAC1"/>
    </a:accent1>
    <a:accent2>
      <a:srgbClr val="76C714"/>
    </a:accent2>
    <a:accent3>
      <a:srgbClr val="0E70C2"/>
    </a:accent3>
    <a:accent4>
      <a:srgbClr val="259F39"/>
    </a:accent4>
    <a:accent5>
      <a:srgbClr val="C8C015"/>
    </a:accent5>
    <a:accent6>
      <a:srgbClr val="444FDC"/>
    </a:accent6>
    <a:hlink>
      <a:srgbClr val="76C714"/>
    </a:hlink>
    <a:folHlink>
      <a:srgbClr val="7F7F7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781</TotalTime>
  <Words>1139</Words>
  <Application>Microsoft Office PowerPoint</Application>
  <PresentationFormat>Vlastní</PresentationFormat>
  <Paragraphs>210</Paragraphs>
  <Slides>29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4" baseType="lpstr">
      <vt:lpstr>Times New Roman</vt:lpstr>
      <vt:lpstr>Palatino Linotype</vt:lpstr>
      <vt:lpstr>Arial</vt:lpstr>
      <vt:lpstr>Century Gothic</vt:lpstr>
      <vt:lpstr>Akvarel_16x9</vt:lpstr>
      <vt:lpstr>Prezentace aplikace PowerPoint</vt:lpstr>
      <vt:lpstr>Zet-My, z. s.</vt:lpstr>
      <vt:lpstr>Prezentace aplikace PowerPoint</vt:lpstr>
      <vt:lpstr>Naše zásady</vt:lpstr>
      <vt:lpstr>Prezentace aplikace PowerPoint</vt:lpstr>
      <vt:lpstr>Poměr zájmu           o terénní                  a ambulantní formu  odlehčovací sociální služby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Zájem o sociální službu  Počet uzavřených smluv: 2021 - 16 2022 – 30 2023 – další zájemci o službu v pořadníku.  Nyní poskytujeme službu 32 klientům, trend je navyšování hodin u stávajících klientů.  Poskytujeme fakultativní službu „převoz klienta“.  </vt:lpstr>
      <vt:lpstr>Další aktivity:  - jednodenní výlety pro klienty a sourozence - víkendy s přespáním - příměstské odlehčovací dny    </vt:lpstr>
      <vt:lpstr>Přetížení pečujících </vt:lpstr>
      <vt:lpstr>Pomáháme pečujcím různými způsoby, které kombinujeme… SÍŤUJEME?</vt:lpstr>
      <vt:lpstr>Akcelerátor osamostatňování </vt:lpstr>
      <vt:lpstr>Připravujeme </vt:lpstr>
      <vt:lpstr>Děkuji za pozornost  Mgr. Naděžda Škrabalová</vt:lpstr>
      <vt:lpstr>HOMESHARING</vt:lpstr>
      <vt:lpstr>Homesharing</vt:lpstr>
      <vt:lpstr>PROCES, PRAVIDLA, METODIKY, TÝM…</vt:lpstr>
      <vt:lpstr>Pilotní projekt Homesharing pro Olomoucký kraj v roce 2020   </vt:lpstr>
      <vt:lpstr>Projek Homesharing ve spolupráci s Nadačním fondem Abakus  (pod odborným mentoringem Dětí úplňku Praha a Rodinné integrační centrum, z. s. Pardubice) - aktivní projekt od 1. 9. 2021 do 31.12.2023</vt:lpstr>
      <vt:lpstr>HOSTITEL</vt:lpstr>
      <vt:lpstr>HOSTITEL</vt:lpstr>
      <vt:lpstr>Tráví spolu čas a rodina si může odpočinout…</vt:lpstr>
      <vt:lpstr>Počet rodin zapojených do projektu (v pořadníku): 24  Počet vyškolených hostitelů: 11 Počet spárovaných rodin (podepsaných smluv): 6 Počet hostitelů před párováním: 3  Počet hostitelů čekajících na přípravu: 1 Počet rodin a hostitelů v párovacím procesu: 2 </vt:lpstr>
      <vt:lpstr>Děkuji za pozornost  Mgr. Naděžda Škrabalová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Zet-My</dc:creator>
  <cp:lastModifiedBy>Nada</cp:lastModifiedBy>
  <cp:revision>17</cp:revision>
  <dcterms:created xsi:type="dcterms:W3CDTF">2021-09-06T08:53:12Z</dcterms:created>
  <dcterms:modified xsi:type="dcterms:W3CDTF">2023-06-21T05:45:32Z</dcterms:modified>
</cp:coreProperties>
</file>